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8" r:id="rId2"/>
    <p:sldId id="291" r:id="rId3"/>
    <p:sldId id="261" r:id="rId4"/>
    <p:sldId id="287" r:id="rId5"/>
    <p:sldId id="289" r:id="rId6"/>
    <p:sldId id="288" r:id="rId7"/>
    <p:sldId id="290" r:id="rId8"/>
  </p:sldIdLst>
  <p:sldSz cx="6858000" cy="9144000" type="screen4x3"/>
  <p:notesSz cx="9931400" cy="6794500"/>
  <p:defaultTextStyle>
    <a:defPPr>
      <a:defRPr lang="en-US"/>
    </a:defPPr>
    <a:lvl1pPr marL="0" algn="l" defTabSz="855970" rtl="0" eaLnBrk="1" latinLnBrk="0" hangingPunct="1">
      <a:defRPr sz="1685" kern="1200">
        <a:solidFill>
          <a:schemeClr val="tx1"/>
        </a:solidFill>
        <a:latin typeface="+mn-lt"/>
        <a:ea typeface="+mn-ea"/>
        <a:cs typeface="+mn-cs"/>
      </a:defRPr>
    </a:lvl1pPr>
    <a:lvl2pPr marL="427985" algn="l" defTabSz="855970" rtl="0" eaLnBrk="1" latinLnBrk="0" hangingPunct="1">
      <a:defRPr sz="1685" kern="1200">
        <a:solidFill>
          <a:schemeClr val="tx1"/>
        </a:solidFill>
        <a:latin typeface="+mn-lt"/>
        <a:ea typeface="+mn-ea"/>
        <a:cs typeface="+mn-cs"/>
      </a:defRPr>
    </a:lvl2pPr>
    <a:lvl3pPr marL="855970" algn="l" defTabSz="855970" rtl="0" eaLnBrk="1" latinLnBrk="0" hangingPunct="1">
      <a:defRPr sz="1685" kern="1200">
        <a:solidFill>
          <a:schemeClr val="tx1"/>
        </a:solidFill>
        <a:latin typeface="+mn-lt"/>
        <a:ea typeface="+mn-ea"/>
        <a:cs typeface="+mn-cs"/>
      </a:defRPr>
    </a:lvl3pPr>
    <a:lvl4pPr marL="1283955" algn="l" defTabSz="855970" rtl="0" eaLnBrk="1" latinLnBrk="0" hangingPunct="1">
      <a:defRPr sz="1685" kern="1200">
        <a:solidFill>
          <a:schemeClr val="tx1"/>
        </a:solidFill>
        <a:latin typeface="+mn-lt"/>
        <a:ea typeface="+mn-ea"/>
        <a:cs typeface="+mn-cs"/>
      </a:defRPr>
    </a:lvl4pPr>
    <a:lvl5pPr marL="1711940" algn="l" defTabSz="855970" rtl="0" eaLnBrk="1" latinLnBrk="0" hangingPunct="1">
      <a:defRPr sz="1685" kern="1200">
        <a:solidFill>
          <a:schemeClr val="tx1"/>
        </a:solidFill>
        <a:latin typeface="+mn-lt"/>
        <a:ea typeface="+mn-ea"/>
        <a:cs typeface="+mn-cs"/>
      </a:defRPr>
    </a:lvl5pPr>
    <a:lvl6pPr marL="2139925" algn="l" defTabSz="855970" rtl="0" eaLnBrk="1" latinLnBrk="0" hangingPunct="1">
      <a:defRPr sz="1685" kern="1200">
        <a:solidFill>
          <a:schemeClr val="tx1"/>
        </a:solidFill>
        <a:latin typeface="+mn-lt"/>
        <a:ea typeface="+mn-ea"/>
        <a:cs typeface="+mn-cs"/>
      </a:defRPr>
    </a:lvl6pPr>
    <a:lvl7pPr marL="2567910" algn="l" defTabSz="855970" rtl="0" eaLnBrk="1" latinLnBrk="0" hangingPunct="1">
      <a:defRPr sz="1685" kern="1200">
        <a:solidFill>
          <a:schemeClr val="tx1"/>
        </a:solidFill>
        <a:latin typeface="+mn-lt"/>
        <a:ea typeface="+mn-ea"/>
        <a:cs typeface="+mn-cs"/>
      </a:defRPr>
    </a:lvl7pPr>
    <a:lvl8pPr marL="2995894" algn="l" defTabSz="855970" rtl="0" eaLnBrk="1" latinLnBrk="0" hangingPunct="1">
      <a:defRPr sz="1685" kern="1200">
        <a:solidFill>
          <a:schemeClr val="tx1"/>
        </a:solidFill>
        <a:latin typeface="+mn-lt"/>
        <a:ea typeface="+mn-ea"/>
        <a:cs typeface="+mn-cs"/>
      </a:defRPr>
    </a:lvl8pPr>
    <a:lvl9pPr marL="3423879" algn="l" defTabSz="855970" rtl="0" eaLnBrk="1" latinLnBrk="0" hangingPunct="1">
      <a:defRPr sz="1685" kern="1200">
        <a:solidFill>
          <a:schemeClr val="tx1"/>
        </a:solidFill>
        <a:latin typeface="+mn-lt"/>
        <a:ea typeface="+mn-ea"/>
        <a:cs typeface="+mn-cs"/>
      </a:defRPr>
    </a:lvl9pPr>
  </p:defaultTextStyle>
  <p:extLst>
    <p:ext uri="{EFAFB233-063F-42B5-8137-9DF3F51BA10A}">
      <p15:sldGuideLst xmlns:p15="http://schemas.microsoft.com/office/powerpoint/2012/main">
        <p15:guide id="4" orient="horz" userDrawn="1">
          <p15:clr>
            <a:srgbClr val="A4A3A4"/>
          </p15:clr>
        </p15:guide>
        <p15:guide id="10" pos="4248" userDrawn="1">
          <p15:clr>
            <a:srgbClr val="A4A3A4"/>
          </p15:clr>
        </p15:guide>
        <p15:guide id="14" orient="horz" pos="725" userDrawn="1">
          <p15:clr>
            <a:srgbClr val="A4A3A4"/>
          </p15:clr>
        </p15:guide>
        <p15:guide id="16" orient="horz" pos="5488" userDrawn="1">
          <p15:clr>
            <a:srgbClr val="A4A3A4"/>
          </p15:clr>
        </p15:guide>
        <p15:guide id="17" pos="96" userDrawn="1">
          <p15:clr>
            <a:srgbClr val="A4A3A4"/>
          </p15:clr>
        </p15:guide>
      </p15:sldGuideLst>
    </p:ext>
    <p:ext uri="{2D200454-40CA-4A62-9FC3-DE9A4176ACB9}">
      <p15:notesGuideLst xmlns:p15="http://schemas.microsoft.com/office/powerpoint/2012/main">
        <p15:guide id="1" orient="horz" pos="2182" userDrawn="1">
          <p15:clr>
            <a:srgbClr val="A4A3A4"/>
          </p15:clr>
        </p15:guide>
        <p15:guide id="2" pos="3127" userDrawn="1">
          <p15:clr>
            <a:srgbClr val="A4A3A4"/>
          </p15:clr>
        </p15:guide>
        <p15:guide id="3" orient="horz" pos="2181" userDrawn="1">
          <p15:clr>
            <a:srgbClr val="A4A3A4"/>
          </p15:clr>
        </p15:guide>
        <p15:guide id="4" pos="3129" userDrawn="1">
          <p15:clr>
            <a:srgbClr val="A4A3A4"/>
          </p15:clr>
        </p15:guide>
        <p15:guide id="5" orient="horz" pos="2183" userDrawn="1">
          <p15:clr>
            <a:srgbClr val="A4A3A4"/>
          </p15:clr>
        </p15:guide>
        <p15:guide id="6" pos="3126" userDrawn="1">
          <p15:clr>
            <a:srgbClr val="A4A3A4"/>
          </p15:clr>
        </p15:guide>
        <p15:guide id="7" orient="horz" pos="2141" userDrawn="1">
          <p15:clr>
            <a:srgbClr val="A4A3A4"/>
          </p15:clr>
        </p15:guide>
        <p15:guide id="8" orient="horz"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3634"/>
    <a:srgbClr val="922B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snapToGrid="0">
      <p:cViewPr>
        <p:scale>
          <a:sx n="100" d="100"/>
          <a:sy n="100" d="100"/>
        </p:scale>
        <p:origin x="1974" y="-336"/>
      </p:cViewPr>
      <p:guideLst>
        <p:guide orient="horz"/>
        <p:guide pos="4248"/>
        <p:guide orient="horz" pos="725"/>
        <p:guide orient="horz" pos="5488"/>
        <p:guide pos="96"/>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20" d="100"/>
          <a:sy n="120" d="100"/>
        </p:scale>
        <p:origin x="1884" y="-48"/>
      </p:cViewPr>
      <p:guideLst>
        <p:guide orient="horz" pos="2182"/>
        <p:guide pos="3127"/>
        <p:guide orient="horz" pos="2181"/>
        <p:guide pos="3129"/>
        <p:guide orient="horz" pos="2183"/>
        <p:guide pos="3126"/>
        <p:guide orient="horz" pos="2141"/>
        <p:guide orient="horz" pos="214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1" y="9"/>
            <a:ext cx="4303607" cy="34090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625526" y="9"/>
            <a:ext cx="4303607" cy="340905"/>
          </a:xfrm>
          <a:prstGeom prst="rect">
            <a:avLst/>
          </a:prstGeom>
        </p:spPr>
        <p:txBody>
          <a:bodyPr vert="horz" lIns="91440" tIns="45720" rIns="91440" bIns="45720" rtlCol="0"/>
          <a:lstStyle>
            <a:lvl1pPr algn="r">
              <a:defRPr sz="1200"/>
            </a:lvl1pPr>
          </a:lstStyle>
          <a:p>
            <a:fld id="{06ECDDC0-EF27-4C47-B8F4-3086A1E580EC}" type="datetimeFigureOut">
              <a:rPr lang="en-US" smtClean="0"/>
              <a:t>12/31/2020</a:t>
            </a:fld>
            <a:endParaRPr lang="en-US" dirty="0"/>
          </a:p>
        </p:txBody>
      </p:sp>
      <p:sp>
        <p:nvSpPr>
          <p:cNvPr id="4" name="Slide Image Placeholder 3"/>
          <p:cNvSpPr>
            <a:spLocks noGrp="1" noRot="1" noChangeAspect="1"/>
          </p:cNvSpPr>
          <p:nvPr>
            <p:ph type="sldImg" idx="2"/>
          </p:nvPr>
        </p:nvSpPr>
        <p:spPr>
          <a:xfrm>
            <a:off x="4105275" y="849313"/>
            <a:ext cx="1720850" cy="22923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93140" y="3269894"/>
            <a:ext cx="7945120" cy="267533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1" y="6453638"/>
            <a:ext cx="4303607" cy="34090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625526" y="6453638"/>
            <a:ext cx="4303607" cy="340904"/>
          </a:xfrm>
          <a:prstGeom prst="rect">
            <a:avLst/>
          </a:prstGeom>
        </p:spPr>
        <p:txBody>
          <a:bodyPr vert="horz" lIns="91440" tIns="45720" rIns="91440" bIns="45720" rtlCol="0" anchor="b"/>
          <a:lstStyle>
            <a:lvl1pPr algn="r">
              <a:defRPr sz="1200"/>
            </a:lvl1pPr>
          </a:lstStyle>
          <a:p>
            <a:fld id="{42EB6FE2-2CAF-4C7A-93FE-7D00B71F633C}" type="slidenum">
              <a:rPr lang="en-US" smtClean="0"/>
              <a:t>‹#›</a:t>
            </a:fld>
            <a:endParaRPr lang="en-US" dirty="0"/>
          </a:p>
        </p:txBody>
      </p:sp>
    </p:spTree>
    <p:extLst>
      <p:ext uri="{BB962C8B-B14F-4D97-AF65-F5344CB8AC3E}">
        <p14:creationId xmlns:p14="http://schemas.microsoft.com/office/powerpoint/2010/main" val="2491399222"/>
      </p:ext>
    </p:extLst>
  </p:cSld>
  <p:clrMap bg1="lt1" tx1="dk1" bg2="lt2" tx2="dk2" accent1="accent1" accent2="accent2" accent3="accent3" accent4="accent4" accent5="accent5" accent6="accent6" hlink="hlink" folHlink="folHlink"/>
  <p:notesStyle>
    <a:lvl1pPr marL="0" algn="l" defTabSz="855970" rtl="0" eaLnBrk="1" latinLnBrk="0" hangingPunct="1">
      <a:defRPr sz="1123" kern="1200">
        <a:solidFill>
          <a:schemeClr val="tx1"/>
        </a:solidFill>
        <a:latin typeface="+mn-lt"/>
        <a:ea typeface="+mn-ea"/>
        <a:cs typeface="+mn-cs"/>
      </a:defRPr>
    </a:lvl1pPr>
    <a:lvl2pPr marL="427985" algn="l" defTabSz="855970" rtl="0" eaLnBrk="1" latinLnBrk="0" hangingPunct="1">
      <a:defRPr sz="1123" kern="1200">
        <a:solidFill>
          <a:schemeClr val="tx1"/>
        </a:solidFill>
        <a:latin typeface="+mn-lt"/>
        <a:ea typeface="+mn-ea"/>
        <a:cs typeface="+mn-cs"/>
      </a:defRPr>
    </a:lvl2pPr>
    <a:lvl3pPr marL="855970" algn="l" defTabSz="855970" rtl="0" eaLnBrk="1" latinLnBrk="0" hangingPunct="1">
      <a:defRPr sz="1123" kern="1200">
        <a:solidFill>
          <a:schemeClr val="tx1"/>
        </a:solidFill>
        <a:latin typeface="+mn-lt"/>
        <a:ea typeface="+mn-ea"/>
        <a:cs typeface="+mn-cs"/>
      </a:defRPr>
    </a:lvl3pPr>
    <a:lvl4pPr marL="1283955" algn="l" defTabSz="855970" rtl="0" eaLnBrk="1" latinLnBrk="0" hangingPunct="1">
      <a:defRPr sz="1123" kern="1200">
        <a:solidFill>
          <a:schemeClr val="tx1"/>
        </a:solidFill>
        <a:latin typeface="+mn-lt"/>
        <a:ea typeface="+mn-ea"/>
        <a:cs typeface="+mn-cs"/>
      </a:defRPr>
    </a:lvl4pPr>
    <a:lvl5pPr marL="1711940" algn="l" defTabSz="855970" rtl="0" eaLnBrk="1" latinLnBrk="0" hangingPunct="1">
      <a:defRPr sz="1123" kern="1200">
        <a:solidFill>
          <a:schemeClr val="tx1"/>
        </a:solidFill>
        <a:latin typeface="+mn-lt"/>
        <a:ea typeface="+mn-ea"/>
        <a:cs typeface="+mn-cs"/>
      </a:defRPr>
    </a:lvl5pPr>
    <a:lvl6pPr marL="2139925" algn="l" defTabSz="855970" rtl="0" eaLnBrk="1" latinLnBrk="0" hangingPunct="1">
      <a:defRPr sz="1123" kern="1200">
        <a:solidFill>
          <a:schemeClr val="tx1"/>
        </a:solidFill>
        <a:latin typeface="+mn-lt"/>
        <a:ea typeface="+mn-ea"/>
        <a:cs typeface="+mn-cs"/>
      </a:defRPr>
    </a:lvl6pPr>
    <a:lvl7pPr marL="2567910" algn="l" defTabSz="855970" rtl="0" eaLnBrk="1" latinLnBrk="0" hangingPunct="1">
      <a:defRPr sz="1123" kern="1200">
        <a:solidFill>
          <a:schemeClr val="tx1"/>
        </a:solidFill>
        <a:latin typeface="+mn-lt"/>
        <a:ea typeface="+mn-ea"/>
        <a:cs typeface="+mn-cs"/>
      </a:defRPr>
    </a:lvl7pPr>
    <a:lvl8pPr marL="2995894" algn="l" defTabSz="855970" rtl="0" eaLnBrk="1" latinLnBrk="0" hangingPunct="1">
      <a:defRPr sz="1123" kern="1200">
        <a:solidFill>
          <a:schemeClr val="tx1"/>
        </a:solidFill>
        <a:latin typeface="+mn-lt"/>
        <a:ea typeface="+mn-ea"/>
        <a:cs typeface="+mn-cs"/>
      </a:defRPr>
    </a:lvl8pPr>
    <a:lvl9pPr marL="3423879" algn="l" defTabSz="855970" rtl="0" eaLnBrk="1" latinLnBrk="0" hangingPunct="1">
      <a:defRPr sz="112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1</a:t>
            </a:fld>
            <a:endParaRPr lang="en-US" dirty="0"/>
          </a:p>
        </p:txBody>
      </p:sp>
    </p:spTree>
    <p:extLst>
      <p:ext uri="{BB962C8B-B14F-4D97-AF65-F5344CB8AC3E}">
        <p14:creationId xmlns:p14="http://schemas.microsoft.com/office/powerpoint/2010/main" val="2555666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2</a:t>
            </a:fld>
            <a:endParaRPr lang="en-US" dirty="0"/>
          </a:p>
        </p:txBody>
      </p:sp>
    </p:spTree>
    <p:extLst>
      <p:ext uri="{BB962C8B-B14F-4D97-AF65-F5344CB8AC3E}">
        <p14:creationId xmlns:p14="http://schemas.microsoft.com/office/powerpoint/2010/main" val="822901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3</a:t>
            </a:fld>
            <a:endParaRPr lang="en-US" dirty="0"/>
          </a:p>
        </p:txBody>
      </p:sp>
    </p:spTree>
    <p:extLst>
      <p:ext uri="{BB962C8B-B14F-4D97-AF65-F5344CB8AC3E}">
        <p14:creationId xmlns:p14="http://schemas.microsoft.com/office/powerpoint/2010/main" val="3268482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4</a:t>
            </a:fld>
            <a:endParaRPr lang="en-US" dirty="0"/>
          </a:p>
        </p:txBody>
      </p:sp>
    </p:spTree>
    <p:extLst>
      <p:ext uri="{BB962C8B-B14F-4D97-AF65-F5344CB8AC3E}">
        <p14:creationId xmlns:p14="http://schemas.microsoft.com/office/powerpoint/2010/main" val="3708512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5</a:t>
            </a:fld>
            <a:endParaRPr lang="en-US" dirty="0"/>
          </a:p>
        </p:txBody>
      </p:sp>
    </p:spTree>
    <p:extLst>
      <p:ext uri="{BB962C8B-B14F-4D97-AF65-F5344CB8AC3E}">
        <p14:creationId xmlns:p14="http://schemas.microsoft.com/office/powerpoint/2010/main" val="3555365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6</a:t>
            </a:fld>
            <a:endParaRPr lang="en-US" dirty="0"/>
          </a:p>
        </p:txBody>
      </p:sp>
    </p:spTree>
    <p:extLst>
      <p:ext uri="{BB962C8B-B14F-4D97-AF65-F5344CB8AC3E}">
        <p14:creationId xmlns:p14="http://schemas.microsoft.com/office/powerpoint/2010/main" val="2985858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8"/>
            <a:ext cx="5143500" cy="2207683"/>
          </a:xfrm>
        </p:spPr>
        <p:txBody>
          <a:bodyPr/>
          <a:lstStyle>
            <a:lvl1pPr marL="0" indent="0" algn="ctr">
              <a:buNone/>
              <a:defRPr sz="1800"/>
            </a:lvl1pPr>
            <a:lvl2pPr marL="342929" indent="0" algn="ctr">
              <a:buNone/>
              <a:defRPr sz="1500"/>
            </a:lvl2pPr>
            <a:lvl3pPr marL="685857" indent="0" algn="ctr">
              <a:buNone/>
              <a:defRPr sz="1350"/>
            </a:lvl3pPr>
            <a:lvl4pPr marL="1028787" indent="0" algn="ctr">
              <a:buNone/>
              <a:defRPr sz="1200"/>
            </a:lvl4pPr>
            <a:lvl5pPr marL="1371716" indent="0" algn="ctr">
              <a:buNone/>
              <a:defRPr sz="1200"/>
            </a:lvl5pPr>
            <a:lvl6pPr marL="1714645" indent="0" algn="ctr">
              <a:buNone/>
              <a:defRPr sz="1200"/>
            </a:lvl6pPr>
            <a:lvl7pPr marL="2057574" indent="0" algn="ctr">
              <a:buNone/>
              <a:defRPr sz="1200"/>
            </a:lvl7pPr>
            <a:lvl8pPr marL="2400502" indent="0" algn="ctr">
              <a:buNone/>
              <a:defRPr sz="1200"/>
            </a:lvl8pPr>
            <a:lvl9pPr marL="2743431"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3DE395-523D-450A-B34B-7E9EE27CFA09}" type="datetime1">
              <a:rPr lang="en-US" smtClean="0"/>
              <a:t>12/31/2020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spTree>
    <p:extLst>
      <p:ext uri="{BB962C8B-B14F-4D97-AF65-F5344CB8AC3E}">
        <p14:creationId xmlns:p14="http://schemas.microsoft.com/office/powerpoint/2010/main" val="2039517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2A75BA-3733-4888-8040-E28D95BE0908}" type="datetime1">
              <a:rPr lang="en-US" smtClean="0"/>
              <a:t>12/31/2020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1043979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8"/>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8"/>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1966BE-DD80-4548-A4DC-54A9DA2063BD}" type="datetime1">
              <a:rPr lang="en-US" smtClean="0"/>
              <a:t>12/31/2020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7470532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Disclaimer">
    <p:spTree>
      <p:nvGrpSpPr>
        <p:cNvPr id="1" name=""/>
        <p:cNvGrpSpPr/>
        <p:nvPr/>
      </p:nvGrpSpPr>
      <p:grpSpPr>
        <a:xfrm>
          <a:off x="0" y="0"/>
          <a:ext cx="0" cy="0"/>
          <a:chOff x="0" y="0"/>
          <a:chExt cx="0" cy="0"/>
        </a:xfrm>
      </p:grpSpPr>
      <p:sp>
        <p:nvSpPr>
          <p:cNvPr id="2" name="Freeform 7"/>
          <p:cNvSpPr>
            <a:spLocks noChangeAspect="1"/>
          </p:cNvSpPr>
          <p:nvPr userDrawn="1"/>
        </p:nvSpPr>
        <p:spPr bwMode="gray">
          <a:xfrm rot="10800000">
            <a:off x="2312264" y="3707904"/>
            <a:ext cx="4545736" cy="5436096"/>
          </a:xfrm>
          <a:custGeom>
            <a:avLst/>
            <a:gdLst/>
            <a:ahLst/>
            <a:cxnLst>
              <a:cxn ang="0">
                <a:pos x="0" y="0"/>
              </a:cxn>
              <a:cxn ang="0">
                <a:pos x="0" y="12405"/>
              </a:cxn>
              <a:cxn ang="0">
                <a:pos x="16308" y="12405"/>
              </a:cxn>
              <a:cxn ang="0">
                <a:pos x="19984" y="0"/>
              </a:cxn>
              <a:cxn ang="0">
                <a:pos x="0" y="0"/>
              </a:cxn>
            </a:cxnLst>
            <a:rect l="0" t="0" r="r" b="b"/>
            <a:pathLst>
              <a:path w="19984" h="12405">
                <a:moveTo>
                  <a:pt x="0" y="0"/>
                </a:moveTo>
                <a:lnTo>
                  <a:pt x="0" y="12405"/>
                </a:lnTo>
                <a:lnTo>
                  <a:pt x="16308" y="12405"/>
                </a:lnTo>
                <a:lnTo>
                  <a:pt x="19984" y="0"/>
                </a:lnTo>
                <a:lnTo>
                  <a:pt x="0" y="0"/>
                </a:lnTo>
                <a:close/>
              </a:path>
            </a:pathLst>
          </a:custGeom>
          <a:solidFill>
            <a:srgbClr val="963634"/>
          </a:solidFill>
          <a:ln w="9525" cap="flat" cmpd="sng">
            <a:noFill/>
            <a:prstDash val="solid"/>
            <a:round/>
            <a:headEnd type="none" w="med" len="med"/>
            <a:tailEnd type="none" w="med" len="med"/>
          </a:ln>
          <a:effectLst/>
        </p:spPr>
        <p:txBody>
          <a:bodyPr/>
          <a:lstStyle/>
          <a:p>
            <a:pPr marL="0" algn="l" defTabSz="844083" rtl="0" eaLnBrk="1" latinLnBrk="0" hangingPunct="1">
              <a:spcBef>
                <a:spcPct val="50000"/>
              </a:spcBef>
              <a:defRPr/>
            </a:pPr>
            <a:endParaRPr lang="en-GB" sz="1662" kern="1200" dirty="0">
              <a:solidFill>
                <a:schemeClr val="tx1"/>
              </a:solidFill>
              <a:latin typeface="+mn-lt"/>
              <a:ea typeface="+mn-ea"/>
              <a:cs typeface="+mn-cs"/>
            </a:endParaRPr>
          </a:p>
        </p:txBody>
      </p:sp>
      <p:sp>
        <p:nvSpPr>
          <p:cNvPr id="4" name="Text Placeholder 4"/>
          <p:cNvSpPr>
            <a:spLocks noGrp="1"/>
          </p:cNvSpPr>
          <p:nvPr>
            <p:ph type="body" sz="quarter" idx="10"/>
          </p:nvPr>
        </p:nvSpPr>
        <p:spPr bwMode="gray">
          <a:xfrm>
            <a:off x="189036" y="5721600"/>
            <a:ext cx="2778473" cy="2499534"/>
          </a:xfrm>
          <a:prstGeom prst="rect">
            <a:avLst/>
          </a:prstGeom>
          <a:noFill/>
          <a:ln w="9525">
            <a:noFill/>
            <a:miter lim="800000"/>
            <a:headEnd/>
            <a:tailEnd/>
          </a:ln>
        </p:spPr>
        <p:txBody>
          <a:bodyPr anchor="b">
            <a:normAutofit/>
          </a:bodyPr>
          <a:lstStyle>
            <a:lvl1pPr>
              <a:defRPr lang="en-US" sz="923" b="0" dirty="0" smtClean="0">
                <a:solidFill>
                  <a:schemeClr val="tx1"/>
                </a:solidFill>
                <a:latin typeface="+mn-lt"/>
                <a:ea typeface="+mn-ea"/>
                <a:cs typeface="+mn-cs"/>
              </a:defRPr>
            </a:lvl1pPr>
          </a:lstStyle>
          <a:p>
            <a:pPr lvl="0"/>
            <a:r>
              <a:rPr lang="en-US" dirty="0" smtClean="0"/>
              <a:t>Click to edit Master text styles</a:t>
            </a:r>
          </a:p>
        </p:txBody>
      </p:sp>
      <p:pic>
        <p:nvPicPr>
          <p:cNvPr id="5" name="Picture 4" descr="NIC-Logo"/>
          <p:cNvPicPr>
            <a:picLocks noChangeArrowheads="1"/>
          </p:cNvPicPr>
          <p:nvPr userDrawn="1"/>
        </p:nvPicPr>
        <p:blipFill>
          <a:blip r:embed="rId2" cstate="print"/>
          <a:srcRect/>
          <a:stretch>
            <a:fillRect/>
          </a:stretch>
        </p:blipFill>
        <p:spPr bwMode="auto">
          <a:xfrm>
            <a:off x="7640" y="12854"/>
            <a:ext cx="1981200" cy="718038"/>
          </a:xfrm>
          <a:prstGeom prst="rect">
            <a:avLst/>
          </a:prstGeom>
          <a:noFill/>
          <a:ln w="9525">
            <a:noFill/>
            <a:miter lim="800000"/>
            <a:headEnd/>
            <a:tailEnd/>
          </a:ln>
        </p:spPr>
      </p:pic>
    </p:spTree>
    <p:extLst>
      <p:ext uri="{BB962C8B-B14F-4D97-AF65-F5344CB8AC3E}">
        <p14:creationId xmlns:p14="http://schemas.microsoft.com/office/powerpoint/2010/main" val="7486382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0DF7A3-8978-49C9-B87C-E831D07A6CF2}" type="datetime1">
              <a:rPr lang="en-US" smtClean="0"/>
              <a:t>12/31/2020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698405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7" y="2279657"/>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7" y="6119290"/>
            <a:ext cx="5915025" cy="2000249"/>
          </a:xfrm>
        </p:spPr>
        <p:txBody>
          <a:bodyPr/>
          <a:lstStyle>
            <a:lvl1pPr marL="0" indent="0">
              <a:buNone/>
              <a:defRPr sz="1800">
                <a:solidFill>
                  <a:schemeClr val="tx1"/>
                </a:solidFill>
              </a:defRPr>
            </a:lvl1pPr>
            <a:lvl2pPr marL="342929" indent="0">
              <a:buNone/>
              <a:defRPr sz="1500">
                <a:solidFill>
                  <a:schemeClr val="tx1">
                    <a:tint val="75000"/>
                  </a:schemeClr>
                </a:solidFill>
              </a:defRPr>
            </a:lvl2pPr>
            <a:lvl3pPr marL="685857" indent="0">
              <a:buNone/>
              <a:defRPr sz="1350">
                <a:solidFill>
                  <a:schemeClr val="tx1">
                    <a:tint val="75000"/>
                  </a:schemeClr>
                </a:solidFill>
              </a:defRPr>
            </a:lvl3pPr>
            <a:lvl4pPr marL="1028787" indent="0">
              <a:buNone/>
              <a:defRPr sz="1200">
                <a:solidFill>
                  <a:schemeClr val="tx1">
                    <a:tint val="75000"/>
                  </a:schemeClr>
                </a:solidFill>
              </a:defRPr>
            </a:lvl4pPr>
            <a:lvl5pPr marL="1371716" indent="0">
              <a:buNone/>
              <a:defRPr sz="1200">
                <a:solidFill>
                  <a:schemeClr val="tx1">
                    <a:tint val="75000"/>
                  </a:schemeClr>
                </a:solidFill>
              </a:defRPr>
            </a:lvl5pPr>
            <a:lvl6pPr marL="1714645" indent="0">
              <a:buNone/>
              <a:defRPr sz="1200">
                <a:solidFill>
                  <a:schemeClr val="tx1">
                    <a:tint val="75000"/>
                  </a:schemeClr>
                </a:solidFill>
              </a:defRPr>
            </a:lvl6pPr>
            <a:lvl7pPr marL="2057574" indent="0">
              <a:buNone/>
              <a:defRPr sz="1200">
                <a:solidFill>
                  <a:schemeClr val="tx1">
                    <a:tint val="75000"/>
                  </a:schemeClr>
                </a:solidFill>
              </a:defRPr>
            </a:lvl7pPr>
            <a:lvl8pPr marL="2400502" indent="0">
              <a:buNone/>
              <a:defRPr sz="1200">
                <a:solidFill>
                  <a:schemeClr val="tx1">
                    <a:tint val="75000"/>
                  </a:schemeClr>
                </a:solidFill>
              </a:defRPr>
            </a:lvl8pPr>
            <a:lvl9pPr marL="2743431"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6CE073-811D-4D11-ADA6-72ABF44B0B86}" type="datetime1">
              <a:rPr lang="en-US" smtClean="0"/>
              <a:t>12/31/2020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0558162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03DC1EC-0D1F-4D2D-876A-1FD6E544116C}" type="datetime1">
              <a:rPr lang="en-US" smtClean="0"/>
              <a:t>12/31/2020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8512449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40"/>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3" y="2241555"/>
            <a:ext cx="2901255" cy="1098549"/>
          </a:xfrm>
        </p:spPr>
        <p:txBody>
          <a:bodyPr anchor="b"/>
          <a:lstStyle>
            <a:lvl1pPr marL="0" indent="0">
              <a:buNone/>
              <a:defRPr sz="1800" b="1"/>
            </a:lvl1pPr>
            <a:lvl2pPr marL="342929" indent="0">
              <a:buNone/>
              <a:defRPr sz="1500" b="1"/>
            </a:lvl2pPr>
            <a:lvl3pPr marL="685857" indent="0">
              <a:buNone/>
              <a:defRPr sz="1350" b="1"/>
            </a:lvl3pPr>
            <a:lvl4pPr marL="1028787" indent="0">
              <a:buNone/>
              <a:defRPr sz="1200" b="1"/>
            </a:lvl4pPr>
            <a:lvl5pPr marL="1371716" indent="0">
              <a:buNone/>
              <a:defRPr sz="1200" b="1"/>
            </a:lvl5pPr>
            <a:lvl6pPr marL="1714645" indent="0">
              <a:buNone/>
              <a:defRPr sz="1200" b="1"/>
            </a:lvl6pPr>
            <a:lvl7pPr marL="2057574" indent="0">
              <a:buNone/>
              <a:defRPr sz="1200" b="1"/>
            </a:lvl7pPr>
            <a:lvl8pPr marL="2400502" indent="0">
              <a:buNone/>
              <a:defRPr sz="1200" b="1"/>
            </a:lvl8pPr>
            <a:lvl9pPr marL="2743431"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3"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4" y="2241555"/>
            <a:ext cx="2915543" cy="1098549"/>
          </a:xfrm>
        </p:spPr>
        <p:txBody>
          <a:bodyPr anchor="b"/>
          <a:lstStyle>
            <a:lvl1pPr marL="0" indent="0">
              <a:buNone/>
              <a:defRPr sz="1800" b="1"/>
            </a:lvl1pPr>
            <a:lvl2pPr marL="342929" indent="0">
              <a:buNone/>
              <a:defRPr sz="1500" b="1"/>
            </a:lvl2pPr>
            <a:lvl3pPr marL="685857" indent="0">
              <a:buNone/>
              <a:defRPr sz="1350" b="1"/>
            </a:lvl3pPr>
            <a:lvl4pPr marL="1028787" indent="0">
              <a:buNone/>
              <a:defRPr sz="1200" b="1"/>
            </a:lvl4pPr>
            <a:lvl5pPr marL="1371716" indent="0">
              <a:buNone/>
              <a:defRPr sz="1200" b="1"/>
            </a:lvl5pPr>
            <a:lvl6pPr marL="1714645" indent="0">
              <a:buNone/>
              <a:defRPr sz="1200" b="1"/>
            </a:lvl6pPr>
            <a:lvl7pPr marL="2057574" indent="0">
              <a:buNone/>
              <a:defRPr sz="1200" b="1"/>
            </a:lvl7pPr>
            <a:lvl8pPr marL="2400502" indent="0">
              <a:buNone/>
              <a:defRPr sz="1200" b="1"/>
            </a:lvl8pPr>
            <a:lvl9pPr marL="2743431"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4"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0093692-2CD7-4DC1-9A2A-62781A4F267D}" type="datetime1">
              <a:rPr lang="en-US" smtClean="0"/>
              <a:t>12/31/2020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7137B89-8CE1-40D6-81D6-7E13319A8EB3}" type="slidenum">
              <a:rPr lang="en-US" smtClean="0"/>
              <a:t>‹#›</a:t>
            </a:fld>
            <a:endParaRPr lang="en-US" dirty="0"/>
          </a:p>
        </p:txBody>
      </p:sp>
      <p:cxnSp>
        <p:nvCxnSpPr>
          <p:cNvPr id="10" name="Straight Connector 9"/>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1918054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A596A41-191C-4841-ACF7-72FDDFA21E2B}" type="datetime1">
              <a:rPr lang="en-US" smtClean="0"/>
              <a:t>12/31/2020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7137B89-8CE1-40D6-81D6-7E13319A8EB3}" type="slidenum">
              <a:rPr lang="en-US" smtClean="0"/>
              <a:t>‹#›</a:t>
            </a:fld>
            <a:endParaRPr lang="en-US" dirty="0"/>
          </a:p>
        </p:txBody>
      </p:sp>
      <p:cxnSp>
        <p:nvCxnSpPr>
          <p:cNvPr id="6" name="Straight Connector 5"/>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0597733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2A6167-F087-439E-AE9B-3FCAB06E9789}" type="datetime1">
              <a:rPr lang="en-US" smtClean="0"/>
              <a:t>12/31/2020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7137B89-8CE1-40D6-81D6-7E13319A8EB3}" type="slidenum">
              <a:rPr lang="en-US" smtClean="0"/>
              <a:t>‹#›</a:t>
            </a:fld>
            <a:endParaRPr lang="en-US" dirty="0"/>
          </a:p>
        </p:txBody>
      </p:sp>
      <p:cxnSp>
        <p:nvCxnSpPr>
          <p:cNvPr id="5" name="Straight Connector 4"/>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8888270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5" y="1316573"/>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4"/>
            <a:ext cx="2211884" cy="5082117"/>
          </a:xfrm>
        </p:spPr>
        <p:txBody>
          <a:bodyPr/>
          <a:lstStyle>
            <a:lvl1pPr marL="0" indent="0">
              <a:buNone/>
              <a:defRPr sz="1200"/>
            </a:lvl1pPr>
            <a:lvl2pPr marL="342929" indent="0">
              <a:buNone/>
              <a:defRPr sz="1050"/>
            </a:lvl2pPr>
            <a:lvl3pPr marL="685857" indent="0">
              <a:buNone/>
              <a:defRPr sz="900"/>
            </a:lvl3pPr>
            <a:lvl4pPr marL="1028787" indent="0">
              <a:buNone/>
              <a:defRPr sz="750"/>
            </a:lvl4pPr>
            <a:lvl5pPr marL="1371716" indent="0">
              <a:buNone/>
              <a:defRPr sz="750"/>
            </a:lvl5pPr>
            <a:lvl6pPr marL="1714645" indent="0">
              <a:buNone/>
              <a:defRPr sz="750"/>
            </a:lvl6pPr>
            <a:lvl7pPr marL="2057574" indent="0">
              <a:buNone/>
              <a:defRPr sz="750"/>
            </a:lvl7pPr>
            <a:lvl8pPr marL="2400502" indent="0">
              <a:buNone/>
              <a:defRPr sz="750"/>
            </a:lvl8pPr>
            <a:lvl9pPr marL="2743431"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F1CD83-CB43-4049-820E-5D1BD42483E3}" type="datetime1">
              <a:rPr lang="en-US" smtClean="0"/>
              <a:t>12/31/2020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0986741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5" y="1316573"/>
            <a:ext cx="3471863" cy="6498167"/>
          </a:xfrm>
        </p:spPr>
        <p:txBody>
          <a:bodyPr anchor="t"/>
          <a:lstStyle>
            <a:lvl1pPr marL="0" indent="0">
              <a:buNone/>
              <a:defRPr sz="2400"/>
            </a:lvl1pPr>
            <a:lvl2pPr marL="342929" indent="0">
              <a:buNone/>
              <a:defRPr sz="2100"/>
            </a:lvl2pPr>
            <a:lvl3pPr marL="685857" indent="0">
              <a:buNone/>
              <a:defRPr sz="1800"/>
            </a:lvl3pPr>
            <a:lvl4pPr marL="1028787" indent="0">
              <a:buNone/>
              <a:defRPr sz="1500"/>
            </a:lvl4pPr>
            <a:lvl5pPr marL="1371716" indent="0">
              <a:buNone/>
              <a:defRPr sz="1500"/>
            </a:lvl5pPr>
            <a:lvl6pPr marL="1714645" indent="0">
              <a:buNone/>
              <a:defRPr sz="1500"/>
            </a:lvl6pPr>
            <a:lvl7pPr marL="2057574" indent="0">
              <a:buNone/>
              <a:defRPr sz="1500"/>
            </a:lvl7pPr>
            <a:lvl8pPr marL="2400502" indent="0">
              <a:buNone/>
              <a:defRPr sz="1500"/>
            </a:lvl8pPr>
            <a:lvl9pPr marL="2743431" indent="0">
              <a:buNone/>
              <a:defRPr sz="15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2381" y="2743204"/>
            <a:ext cx="2211884" cy="5082117"/>
          </a:xfrm>
        </p:spPr>
        <p:txBody>
          <a:bodyPr/>
          <a:lstStyle>
            <a:lvl1pPr marL="0" indent="0">
              <a:buNone/>
              <a:defRPr sz="1200"/>
            </a:lvl1pPr>
            <a:lvl2pPr marL="342929" indent="0">
              <a:buNone/>
              <a:defRPr sz="1050"/>
            </a:lvl2pPr>
            <a:lvl3pPr marL="685857" indent="0">
              <a:buNone/>
              <a:defRPr sz="900"/>
            </a:lvl3pPr>
            <a:lvl4pPr marL="1028787" indent="0">
              <a:buNone/>
              <a:defRPr sz="750"/>
            </a:lvl4pPr>
            <a:lvl5pPr marL="1371716" indent="0">
              <a:buNone/>
              <a:defRPr sz="750"/>
            </a:lvl5pPr>
            <a:lvl6pPr marL="1714645" indent="0">
              <a:buNone/>
              <a:defRPr sz="750"/>
            </a:lvl6pPr>
            <a:lvl7pPr marL="2057574" indent="0">
              <a:buNone/>
              <a:defRPr sz="750"/>
            </a:lvl7pPr>
            <a:lvl8pPr marL="2400502" indent="0">
              <a:buNone/>
              <a:defRPr sz="750"/>
            </a:lvl8pPr>
            <a:lvl9pPr marL="2743431"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0AF9F1-69D2-4F12-A029-122517D41A97}" type="datetime1">
              <a:rPr lang="en-US" smtClean="0"/>
              <a:t>12/31/2020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1845592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486840"/>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9"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40"/>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71C2E88-5EFA-483D-896E-A4969E82A51E}" type="datetime1">
              <a:rPr lang="en-US" smtClean="0"/>
              <a:t>12/31/2020</a:t>
            </a:fld>
            <a:endParaRPr lang="en-US" dirty="0"/>
          </a:p>
        </p:txBody>
      </p:sp>
      <p:sp>
        <p:nvSpPr>
          <p:cNvPr id="5" name="Footer Placeholder 4"/>
          <p:cNvSpPr>
            <a:spLocks noGrp="1"/>
          </p:cNvSpPr>
          <p:nvPr>
            <p:ph type="ftr" sz="quarter" idx="3"/>
          </p:nvPr>
        </p:nvSpPr>
        <p:spPr>
          <a:xfrm>
            <a:off x="2271714" y="8475140"/>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40"/>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7137B89-8CE1-40D6-81D6-7E13319A8EB3}" type="slidenum">
              <a:rPr lang="en-US" smtClean="0"/>
              <a:t>‹#›</a:t>
            </a:fld>
            <a:endParaRPr lang="en-US" dirty="0"/>
          </a:p>
        </p:txBody>
      </p:sp>
    </p:spTree>
    <p:extLst>
      <p:ext uri="{BB962C8B-B14F-4D97-AF65-F5344CB8AC3E}">
        <p14:creationId xmlns:p14="http://schemas.microsoft.com/office/powerpoint/2010/main" val="8393825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hf hdr="0" ftr="0" dt="0"/>
  <p:txStyles>
    <p:titleStyle>
      <a:lvl1pPr algn="l" defTabSz="685857"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64" indent="-171464" algn="l" defTabSz="685857"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93" indent="-171464" algn="l" defTabSz="685857"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21" indent="-171464" algn="l" defTabSz="685857"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251"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181"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109"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038"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966"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895"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57" rtl="0" eaLnBrk="1" latinLnBrk="0" hangingPunct="1">
        <a:defRPr sz="1350" kern="1200">
          <a:solidFill>
            <a:schemeClr val="tx1"/>
          </a:solidFill>
          <a:latin typeface="+mn-lt"/>
          <a:ea typeface="+mn-ea"/>
          <a:cs typeface="+mn-cs"/>
        </a:defRPr>
      </a:lvl1pPr>
      <a:lvl2pPr marL="342929" algn="l" defTabSz="685857" rtl="0" eaLnBrk="1" latinLnBrk="0" hangingPunct="1">
        <a:defRPr sz="1350" kern="1200">
          <a:solidFill>
            <a:schemeClr val="tx1"/>
          </a:solidFill>
          <a:latin typeface="+mn-lt"/>
          <a:ea typeface="+mn-ea"/>
          <a:cs typeface="+mn-cs"/>
        </a:defRPr>
      </a:lvl2pPr>
      <a:lvl3pPr marL="685857" algn="l" defTabSz="685857" rtl="0" eaLnBrk="1" latinLnBrk="0" hangingPunct="1">
        <a:defRPr sz="1350" kern="1200">
          <a:solidFill>
            <a:schemeClr val="tx1"/>
          </a:solidFill>
          <a:latin typeface="+mn-lt"/>
          <a:ea typeface="+mn-ea"/>
          <a:cs typeface="+mn-cs"/>
        </a:defRPr>
      </a:lvl3pPr>
      <a:lvl4pPr marL="1028787" algn="l" defTabSz="685857" rtl="0" eaLnBrk="1" latinLnBrk="0" hangingPunct="1">
        <a:defRPr sz="1350" kern="1200">
          <a:solidFill>
            <a:schemeClr val="tx1"/>
          </a:solidFill>
          <a:latin typeface="+mn-lt"/>
          <a:ea typeface="+mn-ea"/>
          <a:cs typeface="+mn-cs"/>
        </a:defRPr>
      </a:lvl4pPr>
      <a:lvl5pPr marL="1371716" algn="l" defTabSz="685857" rtl="0" eaLnBrk="1" latinLnBrk="0" hangingPunct="1">
        <a:defRPr sz="1350" kern="1200">
          <a:solidFill>
            <a:schemeClr val="tx1"/>
          </a:solidFill>
          <a:latin typeface="+mn-lt"/>
          <a:ea typeface="+mn-ea"/>
          <a:cs typeface="+mn-cs"/>
        </a:defRPr>
      </a:lvl5pPr>
      <a:lvl6pPr marL="1714645" algn="l" defTabSz="685857" rtl="0" eaLnBrk="1" latinLnBrk="0" hangingPunct="1">
        <a:defRPr sz="1350" kern="1200">
          <a:solidFill>
            <a:schemeClr val="tx1"/>
          </a:solidFill>
          <a:latin typeface="+mn-lt"/>
          <a:ea typeface="+mn-ea"/>
          <a:cs typeface="+mn-cs"/>
        </a:defRPr>
      </a:lvl6pPr>
      <a:lvl7pPr marL="2057574" algn="l" defTabSz="685857" rtl="0" eaLnBrk="1" latinLnBrk="0" hangingPunct="1">
        <a:defRPr sz="1350" kern="1200">
          <a:solidFill>
            <a:schemeClr val="tx1"/>
          </a:solidFill>
          <a:latin typeface="+mn-lt"/>
          <a:ea typeface="+mn-ea"/>
          <a:cs typeface="+mn-cs"/>
        </a:defRPr>
      </a:lvl7pPr>
      <a:lvl8pPr marL="2400502" algn="l" defTabSz="685857" rtl="0" eaLnBrk="1" latinLnBrk="0" hangingPunct="1">
        <a:defRPr sz="1350" kern="1200">
          <a:solidFill>
            <a:schemeClr val="tx1"/>
          </a:solidFill>
          <a:latin typeface="+mn-lt"/>
          <a:ea typeface="+mn-ea"/>
          <a:cs typeface="+mn-cs"/>
        </a:defRPr>
      </a:lvl8pPr>
      <a:lvl9pPr marL="2743431" algn="l" defTabSz="685857"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file:///\\nicfps\laid$\Researches%20&amp;%20Studies\Work%20Files\Periodic%20Reports\Boursa%20Kuwait\Weekly\2020\Master%20Model%20for%20weekly%20(wealth%20management)v.1%20-%20Copy.xlsx!Indcies%20!R2C2:R7C9"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notesSlide" Target="../notesSlides/notesSlide3.xml"/><Relationship Id="rId7" Type="http://schemas.openxmlformats.org/officeDocument/2006/relationships/oleObject" Target="file:///\\nicfps\laid$\Researches%20&amp;%20Studies\Work%20Files\Periodic%20Reports\Boursa%20Kuwait\Weekly\2020\Master%20Model%20for%20weekly%20(wealth%20management)v.1%20-%20Copy.xlsx!sector%20indices%20%20!%5bMaster%20Model%20for%20weekly%20(wealth%20management)v.1%20-%20Copy.xlsx%5dsector%20indices%20%20%20Chart%202" TargetMode="Externa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file:///\\nicfps\laid$\Researches%20&amp;%20Studies\Work%20Files\Periodic%20Reports\Boursa%20Kuwait\Weekly\2020\Master%20Model%20for%20weekly%20(wealth%20management)v.1%20-%20Copy.xlsx!sector%20indices%20%20!%5bMaster%20Model%20for%20weekly%20(wealth%20management)v.1%20-%20Copy.xlsx%5dsector%20indices%20%20%20Chart%201" TargetMode="External"/><Relationship Id="rId10" Type="http://schemas.openxmlformats.org/officeDocument/2006/relationships/image" Target="../media/image6.emf"/><Relationship Id="rId4" Type="http://schemas.openxmlformats.org/officeDocument/2006/relationships/image" Target="../media/image3.png"/><Relationship Id="rId9" Type="http://schemas.openxmlformats.org/officeDocument/2006/relationships/oleObject" Target="file:///\\nicfps\laid$\Researches%20&amp;%20Studies\Work%20Files\Periodic%20Reports\Boursa%20Kuwait\Weekly\2020\Master%20Model%20for%20weekly%20(wealth%20management)v.1%20-%20Copy.xlsx!sector%20indices%20%20!R2C24:R17C28"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notesSlide" Target="../notesSlides/notesSlide4.xml"/><Relationship Id="rId7" Type="http://schemas.openxmlformats.org/officeDocument/2006/relationships/oleObject" Target="file:///\\nicfps\laid$\Researches%20&amp;%20Studies\Work%20Files\Periodic%20Reports\Boursa%20Kuwait\Weekly\2020\Master%20Model%20for%20weekly%20(wealth%20management)v.1%20-%20Copy.xlsx!(P%20Market)%20chart!%5bMaster%20Model%20for%20weekly%20(wealth%20management)v.1%20-%20Copy.xlsx%5d(P%20Market)%20chart%20Chart%202" TargetMode="External"/><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7.emf"/><Relationship Id="rId5" Type="http://schemas.openxmlformats.org/officeDocument/2006/relationships/oleObject" Target="file:///\\nicfps\laid$\Researches%20&amp;%20Studies\Work%20Files\Periodic%20Reports\Boursa%20Kuwait\Weekly\2020\Master%20Model%20for%20weekly%20(wealth%20management)v.1%20-%20Copy.xlsx!Companies%20(P%20Market)!R3C2:R25C9"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notesSlide" Target="../notesSlides/notesSlide5.xml"/><Relationship Id="rId7" Type="http://schemas.openxmlformats.org/officeDocument/2006/relationships/oleObject" Target="file:///\\nicfps\laid$\Researches%20&amp;%20Studies\Work%20Files\Periodic%20Reports\Boursa%20Kuwait\Weekly\2020\Master%20Model%20for%20weekly%20(wealth%20management)v.1%20-%20Copy.xlsx!companies%20(Main%20Market&amp;%20chart)!%5bMaster%20Model%20for%20weekly%20(wealth%20management)v.1%20-%20Copy.xlsx%5dcompanies%20(Main%20Market&amp;%20chart)%20Chart%201" TargetMode="External"/><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9.emf"/><Relationship Id="rId5" Type="http://schemas.openxmlformats.org/officeDocument/2006/relationships/oleObject" Target="file:///\\nicfps\laid$\Researches%20&amp;%20Studies\Work%20Files\Periodic%20Reports\Boursa%20Kuwait\Weekly\2020\Master%20Model%20for%20weekly%20(wealth%20management)v.1%20-%20Copy.xlsx!companies%20(Main%20Market&amp;%20chart)!R3C22:R15C29" TargetMode="Externa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notesSlide" Target="../notesSlides/notesSlide6.xml"/><Relationship Id="rId7" Type="http://schemas.openxmlformats.org/officeDocument/2006/relationships/oleObject" Target="file:///\\nicfps\laid$\Researches%20&amp;%20Studies\Work%20Files\Periodic%20Reports\Boursa%20Kuwait\Weekly\2020\Master%20Model%20for%20weekly%20(wealth%20management)v.1%20-%20Copy.xlsx!companies%20(Main%20Market&amp;%20chart)!R3C2:R15C9" TargetMode="External"/><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1.emf"/><Relationship Id="rId5" Type="http://schemas.openxmlformats.org/officeDocument/2006/relationships/oleObject" Target="file:///\\nicfps\laid$\Researches%20&amp;%20Studies\Work%20Files\Periodic%20Reports\Boursa%20Kuwait\Weekly\2020\Master%20Model%20for%20weekly%20(wealth%20management)v.1%20-%20Copy.xlsx!companies%20(Main%20Market&amp;%20chart)!R3C12:R15C19" TargetMode="External"/><Relationship Id="rId10" Type="http://schemas.openxmlformats.org/officeDocument/2006/relationships/image" Target="../media/image13.emf"/><Relationship Id="rId4" Type="http://schemas.openxmlformats.org/officeDocument/2006/relationships/image" Target="../media/image3.png"/><Relationship Id="rId9" Type="http://schemas.openxmlformats.org/officeDocument/2006/relationships/oleObject" Target="file:///\\nicfps\laid$\Researches%20&amp;%20Studies\Work%20Files\Periodic%20Reports\Boursa%20Kuwait\Weekly\2020\Master%20Model%20for%20weekly%20(wealth%20management)v.1%20-%20Copy.xlsx!companies%20(Main%20Market&amp;%20chart)!R3C32:R15C39"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2604542" y="838200"/>
            <a:ext cx="4200189" cy="263085"/>
          </a:xfrm>
          <a:prstGeom prst="rect">
            <a:avLst/>
          </a:prstGeom>
        </p:spPr>
        <p:txBody>
          <a:bodyPr wrap="none">
            <a:spAutoFit/>
          </a:bodyPr>
          <a:lstStyle/>
          <a:p>
            <a:pPr algn="r" defTabSz="685857">
              <a:lnSpc>
                <a:spcPct val="70000"/>
              </a:lnSpc>
              <a:spcBef>
                <a:spcPct val="0"/>
              </a:spcBef>
              <a:defRPr/>
            </a:pPr>
            <a:r>
              <a:rPr lang="ar-SA" sz="1500" dirty="0">
                <a:latin typeface="+mj-lt"/>
                <a:ea typeface="+mj-ea"/>
                <a:cs typeface="+mj-cs"/>
              </a:rPr>
              <a:t>نشاط </a:t>
            </a:r>
            <a:r>
              <a:rPr lang="ar-KW" sz="1500" dirty="0" smtClean="0">
                <a:latin typeface="+mj-lt"/>
                <a:ea typeface="+mj-ea"/>
                <a:cs typeface="+mj-cs"/>
              </a:rPr>
              <a:t>بورصة الكويت خلال الأسبوع المنتهي بتاريخ </a:t>
            </a:r>
            <a:r>
              <a:rPr lang="ar-SA" sz="1500" dirty="0" smtClean="0">
                <a:latin typeface="+mj-lt"/>
                <a:ea typeface="+mj-ea"/>
                <a:cs typeface="+mj-cs"/>
              </a:rPr>
              <a:t>2020/12/31</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1</a:t>
            </a:fld>
            <a:endParaRPr lang="en-US" dirty="0"/>
          </a:p>
        </p:txBody>
      </p:sp>
      <p:sp>
        <p:nvSpPr>
          <p:cNvPr id="9" name="Rectangle 8"/>
          <p:cNvSpPr/>
          <p:nvPr/>
        </p:nvSpPr>
        <p:spPr>
          <a:xfrm>
            <a:off x="152400" y="2952340"/>
            <a:ext cx="6591300" cy="5687776"/>
          </a:xfrm>
          <a:prstGeom prst="rect">
            <a:avLst/>
          </a:prstGeom>
          <a:solidFill>
            <a:schemeClr val="bg1">
              <a:lumMod val="95000"/>
            </a:schemeClr>
          </a:solidFill>
        </p:spPr>
        <p:txBody>
          <a:bodyPr wrap="square">
            <a:spAutoFit/>
          </a:bodyPr>
          <a:lstStyle/>
          <a:p>
            <a:pPr algn="r" rtl="1">
              <a:lnSpc>
                <a:spcPct val="107000"/>
              </a:lnSpc>
              <a:spcAft>
                <a:spcPts val="800"/>
              </a:spcAft>
            </a:pPr>
            <a:r>
              <a:rPr lang="ar-SA" sz="1100" b="1" dirty="0" smtClean="0">
                <a:solidFill>
                  <a:srgbClr val="FF0000"/>
                </a:solidFill>
                <a:latin typeface="Calibri" panose="020F0502020204030204" pitchFamily="34" charset="0"/>
                <a:ea typeface="Calibri" panose="020F0502020204030204" pitchFamily="34" charset="0"/>
                <a:cs typeface="Calibri" panose="020F0502020204030204" pitchFamily="34" charset="0"/>
              </a:rPr>
              <a:t>بورصة </a:t>
            </a:r>
            <a:r>
              <a:rPr lang="ar-SA" sz="1100" b="1" dirty="0">
                <a:solidFill>
                  <a:srgbClr val="FF0000"/>
                </a:solidFill>
                <a:latin typeface="Calibri" panose="020F0502020204030204" pitchFamily="34" charset="0"/>
                <a:ea typeface="Calibri" panose="020F0502020204030204" pitchFamily="34" charset="0"/>
                <a:cs typeface="Calibri" panose="020F0502020204030204" pitchFamily="34" charset="0"/>
              </a:rPr>
              <a:t>الكويت تغلق </a:t>
            </a:r>
            <a:r>
              <a:rPr lang="ar-SA" sz="1100" b="1" dirty="0" smtClean="0">
                <a:solidFill>
                  <a:srgbClr val="FF0000"/>
                </a:solidFill>
                <a:latin typeface="Calibri" panose="020F0502020204030204" pitchFamily="34" charset="0"/>
                <a:ea typeface="Calibri" panose="020F0502020204030204" pitchFamily="34" charset="0"/>
                <a:cs typeface="Calibri" panose="020F0502020204030204" pitchFamily="34" charset="0"/>
              </a:rPr>
              <a:t>على خسائر أسبوعية بنحو 0.4%</a:t>
            </a:r>
          </a:p>
          <a:p>
            <a:pPr algn="justLow" rtl="1">
              <a:lnSpc>
                <a:spcPct val="150000"/>
              </a:lnSpc>
              <a:spcAft>
                <a:spcPts val="800"/>
              </a:spcAft>
            </a:pPr>
            <a:r>
              <a:rPr lang="ar-SA" sz="1100" dirty="0">
                <a:latin typeface="Calibri" panose="020F0502020204030204" pitchFamily="34" charset="0"/>
                <a:ea typeface="Calibri" panose="020F0502020204030204" pitchFamily="34" charset="0"/>
              </a:rPr>
              <a:t>أنهت بورصة الكويت تعاملاتها للأسبوع المنتهي في الحادي والثلاثون من </a:t>
            </a:r>
            <a:r>
              <a:rPr lang="ar-SA" sz="1100" dirty="0" smtClean="0">
                <a:latin typeface="Calibri" panose="020F0502020204030204" pitchFamily="34" charset="0"/>
                <a:ea typeface="Calibri" panose="020F0502020204030204" pitchFamily="34" charset="0"/>
              </a:rPr>
              <a:t>ديسمبر</a:t>
            </a:r>
            <a:r>
              <a:rPr lang="en-US" sz="1100" dirty="0" smtClean="0">
                <a:latin typeface="Calibri" panose="020F0502020204030204" pitchFamily="34" charset="0"/>
                <a:ea typeface="Calibri" panose="020F0502020204030204" pitchFamily="34" charset="0"/>
              </a:rPr>
              <a:t> 2020</a:t>
            </a:r>
            <a:r>
              <a:rPr lang="ar-SA" sz="1100" dirty="0" smtClean="0">
                <a:latin typeface="Calibri" panose="020F0502020204030204" pitchFamily="34" charset="0"/>
                <a:ea typeface="Calibri" panose="020F0502020204030204" pitchFamily="34" charset="0"/>
              </a:rPr>
              <a:t>على </a:t>
            </a:r>
            <a:r>
              <a:rPr lang="ar-SA" sz="1100" dirty="0">
                <a:latin typeface="Calibri" panose="020F0502020204030204" pitchFamily="34" charset="0"/>
                <a:ea typeface="Calibri" panose="020F0502020204030204" pitchFamily="34" charset="0"/>
              </a:rPr>
              <a:t>تباين في أداء مؤشراتها بالمقارنة مع اقفال الأسبوع الماضي، حيث تراجع مؤشر السوق العام بنسبة 0.4%، ومؤشر السوق الأول بنسبة 0.6%،  في حين ارتفع مؤشر السوق الرئيسي منفردا بنسبة 0.1%. كما تراجع المعدل اليومي لقيمة الأسهم المتداولة بنسبة 27.7% إلى 23.4 مليون د.ك خلال الأسبوع بالمقارنة مع 32.4 مليون د.ك للأسبوع الماضي، أما المعدل اليومي لكمية الأسهم المتداولة فقد ارتفع بنسبة 8% إلي 200 مليون سهم بالمقارنة مع 185 مليون سهم</a:t>
            </a:r>
            <a:r>
              <a:rPr lang="ar-SA" sz="1100" dirty="0" smtClean="0">
                <a:latin typeface="Calibri" panose="020F0502020204030204" pitchFamily="34" charset="0"/>
                <a:ea typeface="Calibri" panose="020F0502020204030204" pitchFamily="34" charset="0"/>
              </a:rPr>
              <a:t>.</a:t>
            </a:r>
          </a:p>
          <a:p>
            <a:pPr algn="justLow" rtl="1">
              <a:lnSpc>
                <a:spcPct val="150000"/>
              </a:lnSpc>
              <a:spcAft>
                <a:spcPts val="800"/>
              </a:spcAft>
            </a:pPr>
            <a:r>
              <a:rPr lang="ar-SA" sz="1100" b="1" u="sng" dirty="0" smtClean="0">
                <a:latin typeface="Calibri" panose="020F0502020204030204" pitchFamily="34" charset="0"/>
                <a:ea typeface="Calibri" panose="020F0502020204030204" pitchFamily="34" charset="0"/>
                <a:cs typeface="Calibri" panose="020F0502020204030204" pitchFamily="34" charset="0"/>
              </a:rPr>
              <a:t>تداولات الأسبوع</a:t>
            </a:r>
          </a:p>
          <a:p>
            <a:pPr algn="justLow" rtl="1">
              <a:lnSpc>
                <a:spcPct val="150000"/>
              </a:lnSpc>
              <a:spcAft>
                <a:spcPts val="800"/>
              </a:spcAft>
            </a:pPr>
            <a:r>
              <a:rPr lang="ar-SA" sz="1100" dirty="0">
                <a:latin typeface="Calibri" panose="020F0502020204030204" pitchFamily="34" charset="0"/>
                <a:ea typeface="Calibri" panose="020F0502020204030204" pitchFamily="34" charset="0"/>
              </a:rPr>
              <a:t>جاء أداء مؤشرات البورصة خلال تداولات الأسبوع الأخير من العام الجاري متباينا بشكل طفيف، حيث أقفلت ثلاث جلسات في النطاق الإيجابي، بينما أقفلت جلستين فقط في المربع الأحمر، يُذكر أن حالة الهدوء النسبي لا تزال </a:t>
            </a:r>
            <a:r>
              <a:rPr lang="ar-SA" sz="1100" dirty="0" smtClean="0">
                <a:latin typeface="Calibri" panose="020F0502020204030204" pitchFamily="34" charset="0"/>
                <a:ea typeface="Calibri" panose="020F0502020204030204" pitchFamily="34" charset="0"/>
              </a:rPr>
              <a:t>ظاهرة </a:t>
            </a:r>
            <a:r>
              <a:rPr lang="ar-SA" sz="1100" dirty="0">
                <a:latin typeface="Calibri" panose="020F0502020204030204" pitchFamily="34" charset="0"/>
                <a:ea typeface="Calibri" panose="020F0502020204030204" pitchFamily="34" charset="0"/>
              </a:rPr>
              <a:t>على تداولات الفترة بشكل عام، واستمرار </a:t>
            </a:r>
            <a:r>
              <a:rPr lang="ar-SA" sz="1100" dirty="0" smtClean="0">
                <a:latin typeface="Calibri" panose="020F0502020204030204" pitchFamily="34" charset="0"/>
                <a:ea typeface="Calibri" panose="020F0502020204030204" pitchFamily="34" charset="0"/>
              </a:rPr>
              <a:t>حالة </a:t>
            </a:r>
            <a:r>
              <a:rPr lang="ar-SA" sz="1100" dirty="0">
                <a:latin typeface="Calibri" panose="020F0502020204030204" pitchFamily="34" charset="0"/>
                <a:ea typeface="Calibri" panose="020F0502020204030204" pitchFamily="34" charset="0"/>
              </a:rPr>
              <a:t>العزوف على أسهم السوق الأول بشكل خاص، </a:t>
            </a:r>
            <a:r>
              <a:rPr lang="ar-SA" sz="1100" dirty="0" smtClean="0">
                <a:latin typeface="Calibri" panose="020F0502020204030204" pitchFamily="34" charset="0"/>
                <a:ea typeface="Calibri" panose="020F0502020204030204" pitchFamily="34" charset="0"/>
              </a:rPr>
              <a:t>مع وجود </a:t>
            </a:r>
            <a:r>
              <a:rPr lang="ar-SA" sz="1100" dirty="0">
                <a:latin typeface="Calibri" panose="020F0502020204030204" pitchFamily="34" charset="0"/>
                <a:ea typeface="Calibri" panose="020F0502020204030204" pitchFamily="34" charset="0"/>
              </a:rPr>
              <a:t>زخم شرائي واضح على شريحة من أسهم السوق الرئيسي الأمر الذي انعكس </a:t>
            </a:r>
            <a:r>
              <a:rPr lang="ar-SA" sz="1100" dirty="0" smtClean="0">
                <a:latin typeface="Calibri" panose="020F0502020204030204" pitchFamily="34" charset="0"/>
                <a:ea typeface="Calibri" panose="020F0502020204030204" pitchFamily="34" charset="0"/>
              </a:rPr>
              <a:t>على تراجع </a:t>
            </a:r>
            <a:r>
              <a:rPr lang="ar-SA" sz="1100" dirty="0">
                <a:latin typeface="Calibri" panose="020F0502020204030204" pitchFamily="34" charset="0"/>
                <a:ea typeface="Calibri" panose="020F0502020204030204" pitchFamily="34" charset="0"/>
              </a:rPr>
              <a:t>مؤشر السوق العام وكذلك السوق الأول، بينما ارتفع مؤشر السوق الرئيسي بنسبة 0.1%، ناهيك عن تراجع المعدل اليومي لقيم التداول وبالمقابل ارتفاع </a:t>
            </a:r>
            <a:r>
              <a:rPr lang="ar-SA" sz="1100" dirty="0" smtClean="0">
                <a:latin typeface="Calibri" panose="020F0502020204030204" pitchFamily="34" charset="0"/>
                <a:ea typeface="Calibri" panose="020F0502020204030204" pitchFamily="34" charset="0"/>
              </a:rPr>
              <a:t>المعدل اليومي لأحجام </a:t>
            </a:r>
            <a:r>
              <a:rPr lang="ar-SA" sz="1100" dirty="0">
                <a:latin typeface="Calibri" panose="020F0502020204030204" pitchFamily="34" charset="0"/>
                <a:ea typeface="Calibri" panose="020F0502020204030204" pitchFamily="34" charset="0"/>
              </a:rPr>
              <a:t>التداول، في اشارة على </a:t>
            </a:r>
            <a:r>
              <a:rPr lang="ar-SA" sz="1100" dirty="0" smtClean="0">
                <a:latin typeface="Calibri" panose="020F0502020204030204" pitchFamily="34" charset="0"/>
                <a:ea typeface="Calibri" panose="020F0502020204030204" pitchFamily="34" charset="0"/>
              </a:rPr>
              <a:t>استمرار  </a:t>
            </a:r>
            <a:r>
              <a:rPr lang="ar-SA" sz="1100" dirty="0">
                <a:latin typeface="Calibri" panose="020F0502020204030204" pitchFamily="34" charset="0"/>
                <a:ea typeface="Calibri" panose="020F0502020204030204" pitchFamily="34" charset="0"/>
              </a:rPr>
              <a:t>توجه الزخم الشرائي والمضاربي نحو أسهم السوق الرئيسي</a:t>
            </a:r>
            <a:r>
              <a:rPr lang="ar-SA" sz="1100" dirty="0" smtClean="0">
                <a:latin typeface="Calibri" panose="020F0502020204030204" pitchFamily="34" charset="0"/>
                <a:ea typeface="Calibri" panose="020F0502020204030204" pitchFamily="34" charset="0"/>
              </a:rPr>
              <a:t>.</a:t>
            </a:r>
          </a:p>
          <a:p>
            <a:pPr algn="justLow" rtl="1">
              <a:lnSpc>
                <a:spcPct val="150000"/>
              </a:lnSpc>
              <a:spcAft>
                <a:spcPts val="800"/>
              </a:spcAft>
            </a:pPr>
            <a:r>
              <a:rPr lang="ar-SA" sz="1200" b="1" u="sng" dirty="0"/>
              <a:t>أهم افصاحات الشركات خلال الفترة</a:t>
            </a:r>
            <a:endParaRPr lang="en-US" sz="1200" dirty="0"/>
          </a:p>
          <a:p>
            <a:pPr marL="171450" lvl="0" indent="-171450" algn="justLow" rtl="1">
              <a:lnSpc>
                <a:spcPct val="150000"/>
              </a:lnSpc>
              <a:spcAft>
                <a:spcPts val="800"/>
              </a:spcAft>
              <a:buFont typeface="Wingdings" panose="05000000000000000000" pitchFamily="2" charset="2"/>
              <a:buChar char="§"/>
            </a:pPr>
            <a:r>
              <a:rPr lang="ar-SA" sz="1100" dirty="0">
                <a:latin typeface="Calibri" panose="020F0502020204030204" pitchFamily="34" charset="0"/>
                <a:ea typeface="Calibri" panose="020F0502020204030204" pitchFamily="34" charset="0"/>
              </a:rPr>
              <a:t>قرر مجلس إدارة  بيت التمويل الكويتي تأجيل البدء في إعادة تحديث الدراسات الخاصة بالإستحواذ على البنك الأهلي المتحد – البحرين-  من حيث الجدوى والتوقيت وتكليف جهة استشارية عالمية للقيام بذلك.</a:t>
            </a:r>
            <a:endParaRPr lang="en-US" sz="1100" dirty="0">
              <a:latin typeface="Calibri" panose="020F0502020204030204" pitchFamily="34" charset="0"/>
              <a:ea typeface="Calibri" panose="020F0502020204030204" pitchFamily="34" charset="0"/>
            </a:endParaRPr>
          </a:p>
          <a:p>
            <a:pPr marL="171450" lvl="0" indent="-171450" algn="justLow" rtl="1">
              <a:lnSpc>
                <a:spcPct val="150000"/>
              </a:lnSpc>
              <a:spcAft>
                <a:spcPts val="800"/>
              </a:spcAft>
              <a:buFont typeface="Wingdings" panose="05000000000000000000" pitchFamily="2" charset="2"/>
              <a:buChar char="§"/>
            </a:pPr>
            <a:r>
              <a:rPr lang="ar-SA" sz="1100" dirty="0">
                <a:latin typeface="Calibri" panose="020F0502020204030204" pitchFamily="34" charset="0"/>
                <a:ea typeface="Calibri" panose="020F0502020204030204" pitchFamily="34" charset="0"/>
              </a:rPr>
              <a:t>حصل بنك برقان على قرض مصرفي لمدة ثلاث سنوات من قبل مجموعة بنوك دولية واقليمية بقيمة 390 مليون دولار </a:t>
            </a:r>
            <a:r>
              <a:rPr lang="ar-SA" sz="1100" dirty="0" smtClean="0">
                <a:latin typeface="Calibri" panose="020F0502020204030204" pitchFamily="34" charset="0"/>
                <a:ea typeface="Calibri" panose="020F0502020204030204" pitchFamily="34" charset="0"/>
              </a:rPr>
              <a:t>أمريكي وبسعر </a:t>
            </a:r>
            <a:r>
              <a:rPr lang="ar-SA" sz="1100" dirty="0">
                <a:latin typeface="Calibri" panose="020F0502020204030204" pitchFamily="34" charset="0"/>
                <a:ea typeface="Calibri" panose="020F0502020204030204" pitchFamily="34" charset="0"/>
              </a:rPr>
              <a:t>فائدة يعادل 110 نقطة أساس فوق سعر الليبور الأمريكي.</a:t>
            </a:r>
            <a:endParaRPr lang="en-US" sz="1100" dirty="0">
              <a:latin typeface="Calibri" panose="020F0502020204030204" pitchFamily="34" charset="0"/>
              <a:ea typeface="Calibri" panose="020F0502020204030204" pitchFamily="34" charset="0"/>
            </a:endParaRPr>
          </a:p>
          <a:p>
            <a:pPr marL="171450" lvl="0" indent="-171450" algn="justLow" rtl="1">
              <a:lnSpc>
                <a:spcPct val="150000"/>
              </a:lnSpc>
              <a:spcAft>
                <a:spcPts val="800"/>
              </a:spcAft>
              <a:buFont typeface="Wingdings" panose="05000000000000000000" pitchFamily="2" charset="2"/>
              <a:buChar char="§"/>
            </a:pPr>
            <a:r>
              <a:rPr lang="ar-SA" sz="1100" dirty="0">
                <a:latin typeface="Calibri" panose="020F0502020204030204" pitchFamily="34" charset="0"/>
                <a:ea typeface="Calibri" panose="020F0502020204030204" pitchFamily="34" charset="0"/>
              </a:rPr>
              <a:t>وافقت الجمعية العامة غير العادية للشركة الأولى للإستثمار على إطفاء جزء من الخسائر المتراكمة والبالغة 42.9 مليون د.ك.</a:t>
            </a:r>
            <a:endParaRPr lang="en-US" sz="1100" dirty="0">
              <a:latin typeface="Calibri" panose="020F0502020204030204" pitchFamily="34" charset="0"/>
              <a:ea typeface="Calibri" panose="020F0502020204030204" pitchFamily="34" charset="0"/>
            </a:endParaRPr>
          </a:p>
          <a:p>
            <a:pPr marL="171450" lvl="0" indent="-171450" algn="justLow" rtl="1">
              <a:lnSpc>
                <a:spcPct val="150000"/>
              </a:lnSpc>
              <a:spcAft>
                <a:spcPts val="800"/>
              </a:spcAft>
              <a:buFont typeface="Wingdings" panose="05000000000000000000" pitchFamily="2" charset="2"/>
              <a:buChar char="§"/>
            </a:pPr>
            <a:r>
              <a:rPr lang="ar-SA" sz="1100" dirty="0">
                <a:latin typeface="Calibri" panose="020F0502020204030204" pitchFamily="34" charset="0"/>
                <a:ea typeface="Calibri" panose="020F0502020204030204" pitchFamily="34" charset="0"/>
              </a:rPr>
              <a:t>أفادت شركة أعيان للإجارة </a:t>
            </a:r>
            <a:r>
              <a:rPr lang="ar-SA" sz="1100" dirty="0" smtClean="0">
                <a:latin typeface="Calibri" panose="020F0502020204030204" pitchFamily="34" charset="0"/>
                <a:ea typeface="Calibri" panose="020F0502020204030204" pitchFamily="34" charset="0"/>
              </a:rPr>
              <a:t>والإستثمار </a:t>
            </a:r>
            <a:r>
              <a:rPr lang="ar-SA" sz="1100" dirty="0">
                <a:latin typeface="Calibri" panose="020F0502020204030204" pitchFamily="34" charset="0"/>
                <a:ea typeface="Calibri" panose="020F0502020204030204" pitchFamily="34" charset="0"/>
              </a:rPr>
              <a:t>بتوصلها لإتفاق مع أحد دائنيها لإجراء التسوية النهائية لسداد مديونيتها تماشيا مع الحكم الصادر من محكمة التمييز، وذلك من خلال سداد مبلغ نقدي وتحويل عدد من الأسهم في شركة توازن القابضة</a:t>
            </a:r>
            <a:r>
              <a:rPr lang="ar-SA" sz="1100" dirty="0" smtClean="0">
                <a:latin typeface="Calibri" panose="020F0502020204030204" pitchFamily="34" charset="0"/>
                <a:ea typeface="Calibri" panose="020F0502020204030204" pitchFamily="34" charset="0"/>
              </a:rPr>
              <a:t>.</a:t>
            </a:r>
            <a:endParaRPr lang="en-US" sz="1100" dirty="0">
              <a:latin typeface="Calibri" panose="020F0502020204030204" pitchFamily="34" charset="0"/>
              <a:ea typeface="Calibri" panose="020F0502020204030204" pitchFamily="34" charset="0"/>
            </a:endParaRPr>
          </a:p>
        </p:txBody>
      </p:sp>
      <p:sp>
        <p:nvSpPr>
          <p:cNvPr id="14" name="TextBox 13"/>
          <p:cNvSpPr txBox="1"/>
          <p:nvPr/>
        </p:nvSpPr>
        <p:spPr>
          <a:xfrm>
            <a:off x="152400" y="2730761"/>
            <a:ext cx="6591300"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ملخص أداء السوق خلال الأسبوع </a:t>
            </a:r>
            <a:endParaRPr lang="en-US" sz="1200" b="1" dirty="0" smtClean="0">
              <a:solidFill>
                <a:schemeClr val="bg1"/>
              </a:solidFill>
              <a:cs typeface="+mj-cs"/>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3372677511"/>
              </p:ext>
            </p:extLst>
          </p:nvPr>
        </p:nvGraphicFramePr>
        <p:xfrm>
          <a:off x="1733550" y="1189038"/>
          <a:ext cx="5029200" cy="1371600"/>
        </p:xfrm>
        <a:graphic>
          <a:graphicData uri="http://schemas.openxmlformats.org/presentationml/2006/ole">
            <mc:AlternateContent xmlns:mc="http://schemas.openxmlformats.org/markup-compatibility/2006">
              <mc:Choice xmlns:v="urn:schemas-microsoft-com:vml" Requires="v">
                <p:oleObj spid="_x0000_s131812" name="Worksheet" r:id="rId5" imgW="5029200" imgH="1371600" progId="Excel.Sheet.12">
                  <p:link updateAutomatic="1"/>
                </p:oleObj>
              </mc:Choice>
              <mc:Fallback>
                <p:oleObj name="Worksheet" r:id="rId5" imgW="5029200" imgH="1371600" progId="Excel.Sheet.12">
                  <p:link updateAutomatic="1"/>
                  <p:pic>
                    <p:nvPicPr>
                      <p:cNvPr id="0" name=""/>
                      <p:cNvPicPr/>
                      <p:nvPr/>
                    </p:nvPicPr>
                    <p:blipFill>
                      <a:blip r:embed="rId6"/>
                      <a:stretch>
                        <a:fillRect/>
                      </a:stretch>
                    </p:blipFill>
                    <p:spPr>
                      <a:xfrm>
                        <a:off x="1733550" y="1189038"/>
                        <a:ext cx="5029200" cy="1371600"/>
                      </a:xfrm>
                      <a:prstGeom prst="rect">
                        <a:avLst/>
                      </a:prstGeom>
                    </p:spPr>
                  </p:pic>
                </p:oleObj>
              </mc:Fallback>
            </mc:AlternateContent>
          </a:graphicData>
        </a:graphic>
      </p:graphicFrame>
    </p:spTree>
    <p:extLst>
      <p:ext uri="{BB962C8B-B14F-4D97-AF65-F5344CB8AC3E}">
        <p14:creationId xmlns:p14="http://schemas.microsoft.com/office/powerpoint/2010/main" val="2378716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2</a:t>
            </a:fld>
            <a:endParaRPr lang="en-US" dirty="0"/>
          </a:p>
        </p:txBody>
      </p:sp>
      <p:sp>
        <p:nvSpPr>
          <p:cNvPr id="9" name="Rectangle 8"/>
          <p:cNvSpPr/>
          <p:nvPr/>
        </p:nvSpPr>
        <p:spPr>
          <a:xfrm>
            <a:off x="167306" y="1411097"/>
            <a:ext cx="6591300" cy="3167534"/>
          </a:xfrm>
          <a:prstGeom prst="rect">
            <a:avLst/>
          </a:prstGeom>
          <a:solidFill>
            <a:schemeClr val="bg1">
              <a:lumMod val="95000"/>
            </a:schemeClr>
          </a:solidFill>
        </p:spPr>
        <p:txBody>
          <a:bodyPr wrap="square">
            <a:spAutoFit/>
          </a:bodyPr>
          <a:lstStyle/>
          <a:p>
            <a:pPr algn="justLow" rtl="1">
              <a:lnSpc>
                <a:spcPct val="150000"/>
              </a:lnSpc>
              <a:spcAft>
                <a:spcPts val="800"/>
              </a:spcAft>
            </a:pPr>
            <a:r>
              <a:rPr lang="ar-SA" sz="1100" b="1" u="sng" dirty="0" smtClean="0">
                <a:latin typeface="Calibri" panose="020F0502020204030204" pitchFamily="34" charset="0"/>
                <a:ea typeface="Calibri" panose="020F0502020204030204" pitchFamily="34" charset="0"/>
                <a:cs typeface="Calibri" panose="020F0502020204030204" pitchFamily="34" charset="0"/>
              </a:rPr>
              <a:t>تابع أهم </a:t>
            </a:r>
            <a:r>
              <a:rPr lang="ar-SA" sz="1100" b="1" u="sng" dirty="0">
                <a:latin typeface="Calibri" panose="020F0502020204030204" pitchFamily="34" charset="0"/>
                <a:ea typeface="Calibri" panose="020F0502020204030204" pitchFamily="34" charset="0"/>
                <a:cs typeface="Calibri" panose="020F0502020204030204" pitchFamily="34" charset="0"/>
              </a:rPr>
              <a:t>افصاحات الشركات خلال </a:t>
            </a:r>
            <a:r>
              <a:rPr lang="ar-SA" sz="1100" b="1" u="sng" dirty="0" smtClean="0">
                <a:latin typeface="Calibri" panose="020F0502020204030204" pitchFamily="34" charset="0"/>
                <a:ea typeface="Calibri" panose="020F0502020204030204" pitchFamily="34" charset="0"/>
                <a:cs typeface="Calibri" panose="020F0502020204030204" pitchFamily="34" charset="0"/>
              </a:rPr>
              <a:t>الفترة</a:t>
            </a:r>
            <a:endParaRPr lang="en-US" sz="1100" dirty="0"/>
          </a:p>
          <a:p>
            <a:pPr marL="171450" lvl="0" indent="-171450" algn="justLow" rtl="1">
              <a:lnSpc>
                <a:spcPct val="150000"/>
              </a:lnSpc>
              <a:spcAft>
                <a:spcPts val="800"/>
              </a:spcAft>
              <a:buFont typeface="Arial" panose="020B0604020202020204" pitchFamily="34" charset="0"/>
              <a:buChar char="•"/>
            </a:pPr>
            <a:r>
              <a:rPr lang="ar-SA" sz="1100" dirty="0">
                <a:latin typeface="Calibri" panose="020F0502020204030204" pitchFamily="34" charset="0"/>
                <a:ea typeface="Calibri" panose="020F0502020204030204" pitchFamily="34" charset="0"/>
              </a:rPr>
              <a:t>وافقت الجمعية العامة العادية لشركة أركان الكويت العقارية على اقتراح مجلس إدارة الشركة بزيادة نسبة التوزيع النقدي المقترح إلى 6% بدلا من 4% للسهم الواحد.</a:t>
            </a:r>
            <a:endParaRPr lang="en-US" sz="1100" dirty="0">
              <a:latin typeface="Calibri" panose="020F0502020204030204" pitchFamily="34" charset="0"/>
              <a:ea typeface="Calibri" panose="020F0502020204030204" pitchFamily="34" charset="0"/>
            </a:endParaRPr>
          </a:p>
          <a:p>
            <a:pPr marL="171450" lvl="0" indent="-171450" algn="justLow" rtl="1">
              <a:lnSpc>
                <a:spcPct val="150000"/>
              </a:lnSpc>
              <a:spcAft>
                <a:spcPts val="800"/>
              </a:spcAft>
              <a:buFont typeface="Arial" panose="020B0604020202020204" pitchFamily="34" charset="0"/>
              <a:buChar char="•"/>
            </a:pPr>
            <a:r>
              <a:rPr lang="ar-SA" sz="1100" dirty="0">
                <a:latin typeface="Calibri" panose="020F0502020204030204" pitchFamily="34" charset="0"/>
                <a:ea typeface="Calibri" panose="020F0502020204030204" pitchFamily="34" charset="0"/>
              </a:rPr>
              <a:t>وافقت هيئة أسواق المال على نشر مستند العرض الإلزامي المقدم من السيد/ سالم عبدالله الحوسني على جميع الأسهم المتبقية في الشركة الكويتية السورية القابضة بسعر 30 فلس للسهم الواحد، وقد تم تعيين شركة الإستثمارات الوطنية مديرا لعملية الإستحواذ.</a:t>
            </a:r>
            <a:endParaRPr lang="en-US" sz="1100" dirty="0">
              <a:latin typeface="Calibri" panose="020F0502020204030204" pitchFamily="34" charset="0"/>
              <a:ea typeface="Calibri" panose="020F0502020204030204" pitchFamily="34" charset="0"/>
            </a:endParaRPr>
          </a:p>
          <a:p>
            <a:pPr marL="171450" lvl="0" indent="-171450" algn="justLow" rtl="1">
              <a:lnSpc>
                <a:spcPct val="150000"/>
              </a:lnSpc>
              <a:spcAft>
                <a:spcPts val="800"/>
              </a:spcAft>
              <a:buFont typeface="Arial" panose="020B0604020202020204" pitchFamily="34" charset="0"/>
              <a:buChar char="•"/>
            </a:pPr>
            <a:r>
              <a:rPr lang="ar-SA" sz="1100" dirty="0">
                <a:latin typeface="Calibri" panose="020F0502020204030204" pitchFamily="34" charset="0"/>
                <a:ea typeface="Calibri" panose="020F0502020204030204" pitchFamily="34" charset="0"/>
              </a:rPr>
              <a:t>أفادت شركة المنار للتمويل والإستثمار </a:t>
            </a:r>
            <a:r>
              <a:rPr lang="ar-SA" sz="1100" dirty="0" smtClean="0">
                <a:latin typeface="Calibri" panose="020F0502020204030204" pitchFamily="34" charset="0"/>
                <a:ea typeface="Calibri" panose="020F0502020204030204" pitchFamily="34" charset="0"/>
              </a:rPr>
              <a:t>بأنها </a:t>
            </a:r>
            <a:r>
              <a:rPr lang="ar-SA" sz="1100" dirty="0">
                <a:latin typeface="Calibri" panose="020F0502020204030204" pitchFamily="34" charset="0"/>
                <a:ea typeface="Calibri" panose="020F0502020204030204" pitchFamily="34" charset="0"/>
              </a:rPr>
              <a:t>قامت بتوقيع اتفاقية صانع سوق مع شركة ثروة للإستثمار بتاريخ 30 ديسمبر 2020. </a:t>
            </a:r>
            <a:endParaRPr lang="en-US" sz="1100" dirty="0">
              <a:latin typeface="Calibri" panose="020F0502020204030204" pitchFamily="34" charset="0"/>
              <a:ea typeface="Calibri" panose="020F0502020204030204" pitchFamily="34" charset="0"/>
            </a:endParaRPr>
          </a:p>
          <a:p>
            <a:pPr algn="justLow" rtl="1">
              <a:lnSpc>
                <a:spcPct val="150000"/>
              </a:lnSpc>
              <a:spcAft>
                <a:spcPts val="800"/>
              </a:spcAft>
            </a:pPr>
            <a:r>
              <a:rPr lang="ar-SA" sz="1200" b="1" u="sng" dirty="0" smtClean="0"/>
              <a:t>أسعار </a:t>
            </a:r>
            <a:r>
              <a:rPr lang="ar-SA" sz="1200" b="1" u="sng" dirty="0"/>
              <a:t>النفط </a:t>
            </a:r>
            <a:endParaRPr lang="ar-SA" sz="1200" b="1" u="sng" dirty="0" smtClean="0">
              <a:latin typeface="Calibri" panose="020F0502020204030204" pitchFamily="34" charset="0"/>
              <a:ea typeface="Calibri" panose="020F0502020204030204" pitchFamily="34" charset="0"/>
              <a:cs typeface="Calibri" panose="020F0502020204030204" pitchFamily="34" charset="0"/>
            </a:endParaRPr>
          </a:p>
          <a:p>
            <a:pPr algn="justLow" rtl="1">
              <a:lnSpc>
                <a:spcPct val="150000"/>
              </a:lnSpc>
              <a:spcAft>
                <a:spcPts val="800"/>
              </a:spcAft>
            </a:pPr>
            <a:r>
              <a:rPr lang="ar-SA" sz="1100" dirty="0">
                <a:latin typeface="Calibri" panose="020F0502020204030204" pitchFamily="34" charset="0"/>
                <a:ea typeface="Calibri" panose="020F0502020204030204" pitchFamily="34" charset="0"/>
              </a:rPr>
              <a:t>استقر سعر خام برنت خلال تداولات الأسبوع فوق مستوى ال 51 دولار أمريكي، مدعوما بتراجع مخزونات النفط الأمريكية بمقدار 6.1 مليون برميل خلال الأسبوع المنتهي في الخامس والعشرون من ديسمبر 2020، وفقا لما أشارت إليه إدارة معلومات الطاقة الأمريكية. يُذكر أن مجموعة "أوبك+" تستعد لزيادة إنتاج الخام بمقدار 500 ألف برميل يومياً بدءاً من شهر يناير 2021 وسط مراقبة تطورات الطلب على النفط.</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4" name="TextBox 13"/>
          <p:cNvSpPr txBox="1"/>
          <p:nvPr/>
        </p:nvSpPr>
        <p:spPr>
          <a:xfrm>
            <a:off x="167306" y="1184716"/>
            <a:ext cx="6576394" cy="184666"/>
          </a:xfrm>
          <a:prstGeom prst="rect">
            <a:avLst/>
          </a:prstGeom>
          <a:solidFill>
            <a:srgbClr val="963634"/>
          </a:solidFill>
        </p:spPr>
        <p:txBody>
          <a:bodyPr wrap="square" lIns="0" tIns="0" rIns="0" bIns="0" rtlCol="0">
            <a:spAutoFit/>
          </a:bodyPr>
          <a:lstStyle/>
          <a:p>
            <a:pPr algn="ctr"/>
            <a:r>
              <a:rPr lang="ar-SA" sz="1200" b="1" dirty="0" smtClean="0">
                <a:solidFill>
                  <a:schemeClr val="bg1"/>
                </a:solidFill>
                <a:cs typeface="+mj-cs"/>
              </a:rPr>
              <a:t>تابع مل</a:t>
            </a:r>
            <a:r>
              <a:rPr lang="ar-KW" sz="1200" b="1" dirty="0" smtClean="0">
                <a:solidFill>
                  <a:schemeClr val="bg1"/>
                </a:solidFill>
                <a:cs typeface="+mj-cs"/>
              </a:rPr>
              <a:t>خص أداء السوق خلال الأسبوع </a:t>
            </a:r>
            <a:endParaRPr lang="en-US" sz="1200" b="1" dirty="0" smtClean="0">
              <a:solidFill>
                <a:schemeClr val="bg1"/>
              </a:solidFill>
              <a:cs typeface="+mj-cs"/>
            </a:endParaRPr>
          </a:p>
        </p:txBody>
      </p:sp>
    </p:spTree>
    <p:extLst>
      <p:ext uri="{BB962C8B-B14F-4D97-AF65-F5344CB8AC3E}">
        <p14:creationId xmlns:p14="http://schemas.microsoft.com/office/powerpoint/2010/main" val="3764905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txBox="1">
            <a:spLocks/>
          </p:cNvSpPr>
          <p:nvPr/>
        </p:nvSpPr>
        <p:spPr>
          <a:xfrm>
            <a:off x="4343400" y="862586"/>
            <a:ext cx="2456363" cy="256028"/>
          </a:xfrm>
          <a:prstGeom prst="rect">
            <a:avLst/>
          </a:prstGeom>
        </p:spPr>
        <p:txBody>
          <a:bodyPr>
            <a:normAutofit fontScale="82500" lnSpcReduction="20000"/>
          </a:bodyPr>
          <a:lstStyle>
            <a:lvl1pPr algn="l" defTabSz="685857"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ar-SA" sz="1800" dirty="0" smtClean="0"/>
              <a:t>مؤشرات قطاعات </a:t>
            </a:r>
            <a:r>
              <a:rPr lang="ar-KW" sz="1800" dirty="0" smtClean="0"/>
              <a:t>بورصة </a:t>
            </a:r>
            <a:r>
              <a:rPr lang="ar-SA" sz="1800" dirty="0" smtClean="0"/>
              <a:t>الكويت</a:t>
            </a:r>
            <a:endParaRPr lang="en-GB" sz="1800" dirty="0"/>
          </a:p>
        </p:txBody>
      </p:sp>
      <p:cxnSp>
        <p:nvCxnSpPr>
          <p:cNvPr id="4" name="Straight Connector 3"/>
          <p:cNvCxnSpPr/>
          <p:nvPr/>
        </p:nvCxnSpPr>
        <p:spPr>
          <a:xfrm>
            <a:off x="0" y="1143000"/>
            <a:ext cx="6858000" cy="0"/>
          </a:xfrm>
          <a:prstGeom prst="line">
            <a:avLst/>
          </a:prstGeom>
        </p:spPr>
        <p:style>
          <a:lnRef idx="1">
            <a:schemeClr val="dk1"/>
          </a:lnRef>
          <a:fillRef idx="0">
            <a:schemeClr val="dk1"/>
          </a:fillRef>
          <a:effectRef idx="0">
            <a:schemeClr val="dk1"/>
          </a:effectRef>
          <a:fontRef idx="minor">
            <a:schemeClr val="tx1"/>
          </a:fontRef>
        </p:style>
      </p:cxnSp>
      <p:sp>
        <p:nvSpPr>
          <p:cNvPr id="9" name="Slide Number Placeholder 8"/>
          <p:cNvSpPr>
            <a:spLocks noGrp="1"/>
          </p:cNvSpPr>
          <p:nvPr>
            <p:ph type="sldNum" sz="quarter" idx="12"/>
          </p:nvPr>
        </p:nvSpPr>
        <p:spPr/>
        <p:txBody>
          <a:bodyPr/>
          <a:lstStyle/>
          <a:p>
            <a:fld id="{87137B89-8CE1-40D6-81D6-7E13319A8EB3}" type="slidenum">
              <a:rPr lang="en-US" smtClean="0"/>
              <a:t>3</a:t>
            </a:fld>
            <a:endParaRPr lang="en-US" dirty="0"/>
          </a:p>
        </p:txBody>
      </p:sp>
      <p:sp>
        <p:nvSpPr>
          <p:cNvPr id="12" name="Rectangle 11"/>
          <p:cNvSpPr/>
          <p:nvPr/>
        </p:nvSpPr>
        <p:spPr>
          <a:xfrm>
            <a:off x="5016137" y="1161738"/>
            <a:ext cx="1727563" cy="4272412"/>
          </a:xfrm>
          <a:prstGeom prst="rect">
            <a:avLst/>
          </a:prstGeom>
          <a:solidFill>
            <a:schemeClr val="bg1">
              <a:lumMod val="95000"/>
            </a:schemeClr>
          </a:solidFill>
          <a:ln w="15875" cap="flat" cmpd="sng" algn="ctr">
            <a:noFill/>
            <a:prstDash val="sysDash"/>
          </a:ln>
          <a:effectLst/>
        </p:spPr>
        <p:txBody>
          <a:bodyPr numCol="1" rtlCol="0" anchor="ctr"/>
          <a:lstStyle/>
          <a:p>
            <a:pPr marL="171450" lvl="2" indent="-171450" algn="justLow" rtl="1">
              <a:buClr>
                <a:prstClr val="black"/>
              </a:buClr>
              <a:buFont typeface="Arial" panose="020B0604020202020204" pitchFamily="34" charset="0"/>
              <a:buChar char="•"/>
              <a:defRPr/>
            </a:pPr>
            <a:r>
              <a:rPr lang="ar-SA" sz="1000" dirty="0"/>
              <a:t>أ</a:t>
            </a:r>
            <a:r>
              <a:rPr lang="ar-SA" sz="1000" dirty="0" smtClean="0"/>
              <a:t>غ</a:t>
            </a:r>
            <a:r>
              <a:rPr lang="ar-KW" sz="1000" dirty="0" smtClean="0"/>
              <a:t>لقت</a:t>
            </a:r>
            <a:r>
              <a:rPr lang="ar-SA" sz="1000" dirty="0" smtClean="0"/>
              <a:t> </a:t>
            </a:r>
            <a:r>
              <a:rPr lang="ar-KW" sz="1000" dirty="0" smtClean="0"/>
              <a:t>مؤشرات</a:t>
            </a:r>
            <a:r>
              <a:rPr lang="ar-SA" sz="1000" dirty="0" smtClean="0"/>
              <a:t> </a:t>
            </a:r>
            <a:r>
              <a:rPr lang="ar-SA" sz="1000" dirty="0"/>
              <a:t>قطاعات السوق </a:t>
            </a:r>
            <a:r>
              <a:rPr lang="ar-KW" sz="1000" dirty="0" smtClean="0"/>
              <a:t>على</a:t>
            </a:r>
            <a:r>
              <a:rPr lang="ar-SA" sz="1000" dirty="0" smtClean="0"/>
              <a:t> تباين خلال </a:t>
            </a:r>
            <a:r>
              <a:rPr lang="ar-KW" sz="1000" dirty="0" smtClean="0"/>
              <a:t>تداولات الأسبوع </a:t>
            </a:r>
            <a:r>
              <a:rPr lang="ar-KW" sz="1000" dirty="0"/>
              <a:t>مقارنة مع </a:t>
            </a:r>
            <a:r>
              <a:rPr lang="ar-KW" sz="1000" dirty="0" smtClean="0"/>
              <a:t>الأسبوع الماضي</a:t>
            </a:r>
            <a:r>
              <a:rPr lang="ar-SA" sz="1000" dirty="0" smtClean="0"/>
              <a:t>، حيث جاء في صدارة الرابحين قطاع</a:t>
            </a:r>
            <a:r>
              <a:rPr lang="ar-SA" sz="1000" dirty="0"/>
              <a:t> </a:t>
            </a:r>
            <a:r>
              <a:rPr lang="ar-SA" sz="1000" dirty="0" smtClean="0"/>
              <a:t>الخدمات الإستهلاكية</a:t>
            </a:r>
            <a:r>
              <a:rPr lang="ar-SA" sz="1000" dirty="0" smtClean="0"/>
              <a:t> </a:t>
            </a:r>
            <a:r>
              <a:rPr lang="ar-SA" sz="1000" dirty="0" smtClean="0"/>
              <a:t>بنسبة </a:t>
            </a:r>
            <a:r>
              <a:rPr lang="ar-SA" sz="1000" dirty="0" smtClean="0"/>
              <a:t>1.8%، </a:t>
            </a:r>
            <a:r>
              <a:rPr lang="ar-SA" sz="1000" dirty="0" smtClean="0"/>
              <a:t>تلاه قطاع </a:t>
            </a:r>
            <a:r>
              <a:rPr lang="ar-SA" sz="1000" dirty="0" smtClean="0"/>
              <a:t>الرعاية الصحية بنسبة 1.6%، </a:t>
            </a:r>
            <a:r>
              <a:rPr lang="ar-SA" sz="1000" dirty="0" smtClean="0"/>
              <a:t>في حين كان أول الخاسرين قطاع </a:t>
            </a:r>
            <a:r>
              <a:rPr lang="ar-SA" sz="1000" dirty="0" smtClean="0"/>
              <a:t>البنوك بنسبة 0.7%، </a:t>
            </a:r>
            <a:r>
              <a:rPr lang="ar-SA" sz="1000" dirty="0" smtClean="0"/>
              <a:t>ثم قطاع </a:t>
            </a:r>
            <a:r>
              <a:rPr lang="ar-SA" sz="1000" dirty="0" smtClean="0"/>
              <a:t>الصناعة بنسبة 0.5%.</a:t>
            </a:r>
            <a:endParaRPr lang="ar-SA" sz="1000" dirty="0" smtClean="0"/>
          </a:p>
          <a:p>
            <a:pPr marL="0" lvl="2" algn="justLow" rtl="1">
              <a:buClr>
                <a:prstClr val="black"/>
              </a:buClr>
              <a:defRPr/>
            </a:pPr>
            <a:endParaRPr lang="ar-KW" sz="1000" dirty="0"/>
          </a:p>
          <a:p>
            <a:pPr marL="171450" lvl="2" indent="-171450" algn="justLow" rtl="1">
              <a:buClr>
                <a:prstClr val="black"/>
              </a:buClr>
              <a:buFont typeface="Arial" panose="020B0604020202020204" pitchFamily="34" charset="0"/>
              <a:buChar char="•"/>
              <a:defRPr/>
            </a:pPr>
            <a:r>
              <a:rPr lang="ar-KW" sz="1000" dirty="0"/>
              <a:t>خلال </a:t>
            </a:r>
            <a:r>
              <a:rPr lang="ar-KW" sz="1000" dirty="0" smtClean="0"/>
              <a:t>تداولات الأسبوع ا</a:t>
            </a:r>
            <a:r>
              <a:rPr lang="ar-SA" sz="1000" dirty="0"/>
              <a:t>حتل </a:t>
            </a:r>
            <a:r>
              <a:rPr lang="ar-SA" sz="1000" dirty="0" smtClean="0"/>
              <a:t>قطاع</a:t>
            </a:r>
            <a:r>
              <a:rPr lang="ar-KW" sz="1000" dirty="0" smtClean="0"/>
              <a:t> </a:t>
            </a:r>
            <a:r>
              <a:rPr lang="ar-KW" sz="1000" dirty="0"/>
              <a:t>البنوك </a:t>
            </a:r>
            <a:r>
              <a:rPr lang="ar-KW" sz="1000" dirty="0" smtClean="0"/>
              <a:t>وقطاع</a:t>
            </a:r>
            <a:r>
              <a:rPr lang="ar-SA" sz="1000" dirty="0" smtClean="0"/>
              <a:t> </a:t>
            </a:r>
            <a:r>
              <a:rPr lang="ar-SA" sz="1000" dirty="0"/>
              <a:t>الخدمات المالية </a:t>
            </a:r>
            <a:r>
              <a:rPr lang="ar-SA" sz="1000" dirty="0" smtClean="0"/>
              <a:t>وقطاع الصناعة </a:t>
            </a:r>
            <a:r>
              <a:rPr lang="ar-KW" sz="1000" dirty="0" smtClean="0"/>
              <a:t>المر</a:t>
            </a:r>
            <a:r>
              <a:rPr lang="ar-SA" sz="1000" dirty="0"/>
              <a:t>اتب الأولى</a:t>
            </a:r>
            <a:r>
              <a:rPr lang="ar-KW" sz="1000" dirty="0"/>
              <a:t> </a:t>
            </a:r>
            <a:r>
              <a:rPr lang="ar-SA" sz="1000" dirty="0"/>
              <a:t>من </a:t>
            </a:r>
            <a:r>
              <a:rPr lang="ar-KW" sz="1000" dirty="0"/>
              <a:t>حيث </a:t>
            </a:r>
            <a:r>
              <a:rPr lang="ar-SA" sz="1000" dirty="0"/>
              <a:t>إجمالي</a:t>
            </a:r>
            <a:r>
              <a:rPr lang="ar-KW" sz="1000" dirty="0"/>
              <a:t> القيمة المتداولة بنسبة </a:t>
            </a:r>
            <a:r>
              <a:rPr lang="ar-SA" sz="1000" dirty="0" smtClean="0"/>
              <a:t>37.4</a:t>
            </a:r>
            <a:r>
              <a:rPr lang="ar-KW" sz="1000" dirty="0" smtClean="0"/>
              <a:t>%</a:t>
            </a:r>
            <a:r>
              <a:rPr lang="ar-SA" sz="1000" dirty="0" smtClean="0"/>
              <a:t>، 31.1% 12.4%</a:t>
            </a:r>
            <a:r>
              <a:rPr lang="ar-KW" sz="1000" dirty="0" smtClean="0"/>
              <a:t> </a:t>
            </a:r>
            <a:r>
              <a:rPr lang="ar-KW" sz="1000" dirty="0"/>
              <a:t>على التوالي.</a:t>
            </a:r>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r>
              <a:rPr lang="ar-KW" sz="1000" dirty="0" smtClean="0"/>
              <a:t>خلال </a:t>
            </a:r>
            <a:r>
              <a:rPr lang="ar-KW" sz="1000" dirty="0"/>
              <a:t>تداولات الأسبوع ا</a:t>
            </a:r>
            <a:r>
              <a:rPr lang="ar-SA" sz="1000" dirty="0"/>
              <a:t>حتل قطاع</a:t>
            </a:r>
            <a:r>
              <a:rPr lang="ar-KW" sz="1000" dirty="0"/>
              <a:t> </a:t>
            </a:r>
            <a:r>
              <a:rPr lang="ar-SA" sz="1000" dirty="0"/>
              <a:t>الخدمات المالية </a:t>
            </a:r>
            <a:r>
              <a:rPr lang="ar-SA" sz="1000" dirty="0" smtClean="0"/>
              <a:t>وقطاع البنوك </a:t>
            </a:r>
            <a:r>
              <a:rPr lang="ar-KW" sz="1000" dirty="0" smtClean="0"/>
              <a:t>وقطاع </a:t>
            </a:r>
            <a:r>
              <a:rPr lang="ar-SA" sz="1000" dirty="0" smtClean="0"/>
              <a:t>العقار </a:t>
            </a:r>
            <a:r>
              <a:rPr lang="ar-KW" sz="1000" dirty="0" smtClean="0"/>
              <a:t>المر</a:t>
            </a:r>
            <a:r>
              <a:rPr lang="ar-SA" sz="1000" dirty="0"/>
              <a:t>اتب الأولى</a:t>
            </a:r>
            <a:r>
              <a:rPr lang="ar-KW" sz="1000" dirty="0"/>
              <a:t> </a:t>
            </a:r>
            <a:r>
              <a:rPr lang="ar-SA" sz="1000" dirty="0"/>
              <a:t>من </a:t>
            </a:r>
            <a:r>
              <a:rPr lang="ar-KW" sz="1000" dirty="0"/>
              <a:t>حيث </a:t>
            </a:r>
            <a:r>
              <a:rPr lang="ar-SA" sz="1000" dirty="0"/>
              <a:t>إجمالي</a:t>
            </a:r>
            <a:r>
              <a:rPr lang="ar-KW" sz="1000" dirty="0"/>
              <a:t> الكمية المتداولة بنسبة </a:t>
            </a:r>
            <a:r>
              <a:rPr lang="ar-SA" sz="1000" dirty="0" smtClean="0"/>
              <a:t>65</a:t>
            </a:r>
            <a:r>
              <a:rPr lang="ar-KW" sz="1000" dirty="0" smtClean="0"/>
              <a:t>%</a:t>
            </a:r>
            <a:r>
              <a:rPr lang="ar-SA" sz="1000" dirty="0" smtClean="0"/>
              <a:t>،</a:t>
            </a:r>
            <a:r>
              <a:rPr lang="ar-KW" sz="1000" dirty="0" smtClean="0"/>
              <a:t> </a:t>
            </a:r>
            <a:r>
              <a:rPr lang="ar-SA" sz="1000" dirty="0" smtClean="0"/>
              <a:t>12.4</a:t>
            </a:r>
            <a:r>
              <a:rPr lang="ar-KW" sz="1000" dirty="0" smtClean="0"/>
              <a:t>%و</a:t>
            </a:r>
            <a:r>
              <a:rPr lang="ar-SA" sz="1000" dirty="0" smtClean="0"/>
              <a:t> 9.4%</a:t>
            </a:r>
            <a:r>
              <a:rPr lang="ar-KW" sz="1000" dirty="0" smtClean="0"/>
              <a:t> على </a:t>
            </a:r>
            <a:r>
              <a:rPr lang="ar-KW" sz="1000" dirty="0"/>
              <a:t>التوالي.</a:t>
            </a:r>
          </a:p>
        </p:txBody>
      </p:sp>
      <p:sp>
        <p:nvSpPr>
          <p:cNvPr id="21" name="TextBox 20"/>
          <p:cNvSpPr txBox="1"/>
          <p:nvPr/>
        </p:nvSpPr>
        <p:spPr>
          <a:xfrm>
            <a:off x="3647928" y="5574010"/>
            <a:ext cx="3088481"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مساهمة القطاعات من حيث قيمة </a:t>
            </a:r>
            <a:r>
              <a:rPr lang="ar-SA" sz="1200" b="1" dirty="0" smtClean="0">
                <a:solidFill>
                  <a:schemeClr val="bg1"/>
                </a:solidFill>
                <a:cs typeface="+mj-cs"/>
              </a:rPr>
              <a:t>الأسهم المتداولة</a:t>
            </a:r>
            <a:endParaRPr lang="en-US" sz="1200" b="1" dirty="0" smtClean="0">
              <a:solidFill>
                <a:schemeClr val="bg1"/>
              </a:solidFill>
              <a:cs typeface="+mj-cs"/>
            </a:endParaRPr>
          </a:p>
        </p:txBody>
      </p:sp>
      <p:sp>
        <p:nvSpPr>
          <p:cNvPr id="22" name="TextBox 21"/>
          <p:cNvSpPr txBox="1"/>
          <p:nvPr/>
        </p:nvSpPr>
        <p:spPr>
          <a:xfrm>
            <a:off x="174443" y="5573748"/>
            <a:ext cx="3018200" cy="184666"/>
          </a:xfrm>
          <a:prstGeom prst="rect">
            <a:avLst/>
          </a:prstGeom>
          <a:solidFill>
            <a:srgbClr val="963634"/>
          </a:solidFill>
        </p:spPr>
        <p:txBody>
          <a:bodyPr wrap="square" lIns="0" tIns="0" rIns="0" bIns="0" rtlCol="0">
            <a:spAutoFit/>
          </a:bodyPr>
          <a:lstStyle/>
          <a:p>
            <a:pPr algn="ctr"/>
            <a:r>
              <a:rPr lang="ar-KW" sz="1200" b="1" dirty="0">
                <a:solidFill>
                  <a:schemeClr val="bg1"/>
                </a:solidFill>
              </a:rPr>
              <a:t>مساهمة القطاعات من حيث </a:t>
            </a:r>
            <a:r>
              <a:rPr lang="ar-KW" sz="1200" b="1" dirty="0" smtClean="0">
                <a:solidFill>
                  <a:schemeClr val="bg1"/>
                </a:solidFill>
              </a:rPr>
              <a:t>كمية </a:t>
            </a:r>
            <a:r>
              <a:rPr lang="ar-SA" sz="1200" b="1" dirty="0">
                <a:solidFill>
                  <a:schemeClr val="bg1"/>
                </a:solidFill>
              </a:rPr>
              <a:t>الأسهم المتداولة</a:t>
            </a:r>
            <a:endParaRPr lang="en-US" sz="1200" b="1" dirty="0">
              <a:solidFill>
                <a:schemeClr val="bg1"/>
              </a:solidFill>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519112308"/>
              </p:ext>
            </p:extLst>
          </p:nvPr>
        </p:nvGraphicFramePr>
        <p:xfrm>
          <a:off x="3502671" y="5762625"/>
          <a:ext cx="3233738" cy="2743200"/>
        </p:xfrm>
        <a:graphic>
          <a:graphicData uri="http://schemas.openxmlformats.org/presentationml/2006/ole">
            <mc:AlternateContent xmlns:mc="http://schemas.openxmlformats.org/markup-compatibility/2006">
              <mc:Choice xmlns:v="urn:schemas-microsoft-com:vml" Requires="v">
                <p:oleObj spid="_x0000_s138408" name="Worksheet" r:id="rId5" imgW="4572000" imgH="2743200" progId="Excel.Sheet.12">
                  <p:link updateAutomatic="1"/>
                </p:oleObj>
              </mc:Choice>
              <mc:Fallback>
                <p:oleObj name="Worksheet" r:id="rId5" imgW="4572000" imgH="2743200" progId="Excel.Sheet.12">
                  <p:link updateAutomatic="1"/>
                  <p:pic>
                    <p:nvPicPr>
                      <p:cNvPr id="0" name=""/>
                      <p:cNvPicPr/>
                      <p:nvPr/>
                    </p:nvPicPr>
                    <p:blipFill>
                      <a:blip r:embed="rId6"/>
                      <a:stretch>
                        <a:fillRect/>
                      </a:stretch>
                    </p:blipFill>
                    <p:spPr>
                      <a:xfrm>
                        <a:off x="3502671" y="5762625"/>
                        <a:ext cx="3233738" cy="27432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051713991"/>
              </p:ext>
            </p:extLst>
          </p:nvPr>
        </p:nvGraphicFramePr>
        <p:xfrm>
          <a:off x="177800" y="5762625"/>
          <a:ext cx="3154363" cy="2743200"/>
        </p:xfrm>
        <a:graphic>
          <a:graphicData uri="http://schemas.openxmlformats.org/presentationml/2006/ole">
            <mc:AlternateContent xmlns:mc="http://schemas.openxmlformats.org/markup-compatibility/2006">
              <mc:Choice xmlns:v="urn:schemas-microsoft-com:vml" Requires="v">
                <p:oleObj spid="_x0000_s138409" name="Worksheet" r:id="rId7" imgW="4572000" imgH="2743200" progId="Excel.Sheet.12">
                  <p:link updateAutomatic="1"/>
                </p:oleObj>
              </mc:Choice>
              <mc:Fallback>
                <p:oleObj name="Worksheet" r:id="rId7" imgW="4572000" imgH="2743200" progId="Excel.Sheet.12">
                  <p:link updateAutomatic="1"/>
                  <p:pic>
                    <p:nvPicPr>
                      <p:cNvPr id="0" name=""/>
                      <p:cNvPicPr/>
                      <p:nvPr/>
                    </p:nvPicPr>
                    <p:blipFill>
                      <a:blip r:embed="rId8"/>
                      <a:stretch>
                        <a:fillRect/>
                      </a:stretch>
                    </p:blipFill>
                    <p:spPr>
                      <a:xfrm>
                        <a:off x="177800" y="5762625"/>
                        <a:ext cx="3154363" cy="27432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4195595039"/>
              </p:ext>
            </p:extLst>
          </p:nvPr>
        </p:nvGraphicFramePr>
        <p:xfrm>
          <a:off x="500063" y="1258474"/>
          <a:ext cx="4410075" cy="3067050"/>
        </p:xfrm>
        <a:graphic>
          <a:graphicData uri="http://schemas.openxmlformats.org/presentationml/2006/ole">
            <mc:AlternateContent xmlns:mc="http://schemas.openxmlformats.org/markup-compatibility/2006">
              <mc:Choice xmlns:v="urn:schemas-microsoft-com:vml" Requires="v">
                <p:oleObj spid="_x0000_s138410" name="Worksheet" r:id="rId9" imgW="4410038" imgH="3066984" progId="Excel.Sheet.12">
                  <p:link updateAutomatic="1"/>
                </p:oleObj>
              </mc:Choice>
              <mc:Fallback>
                <p:oleObj name="Worksheet" r:id="rId9" imgW="4410038" imgH="3066984" progId="Excel.Sheet.12">
                  <p:link updateAutomatic="1"/>
                  <p:pic>
                    <p:nvPicPr>
                      <p:cNvPr id="0" name=""/>
                      <p:cNvPicPr/>
                      <p:nvPr/>
                    </p:nvPicPr>
                    <p:blipFill>
                      <a:blip r:embed="rId10"/>
                      <a:stretch>
                        <a:fillRect/>
                      </a:stretch>
                    </p:blipFill>
                    <p:spPr>
                      <a:xfrm>
                        <a:off x="500063" y="1258474"/>
                        <a:ext cx="4410075" cy="3067050"/>
                      </a:xfrm>
                      <a:prstGeom prst="rect">
                        <a:avLst/>
                      </a:prstGeom>
                    </p:spPr>
                  </p:pic>
                </p:oleObj>
              </mc:Fallback>
            </mc:AlternateContent>
          </a:graphicData>
        </a:graphic>
      </p:graphicFrame>
    </p:spTree>
    <p:extLst>
      <p:ext uri="{BB962C8B-B14F-4D97-AF65-F5344CB8AC3E}">
        <p14:creationId xmlns:p14="http://schemas.microsoft.com/office/powerpoint/2010/main" val="966187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465903" y="838200"/>
            <a:ext cx="1338828"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الأول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4</a:t>
            </a:fld>
            <a:endParaRPr lang="en-US" dirty="0"/>
          </a:p>
        </p:txBody>
      </p:sp>
      <p:sp>
        <p:nvSpPr>
          <p:cNvPr id="16" name="Rectangle 15"/>
          <p:cNvSpPr/>
          <p:nvPr/>
        </p:nvSpPr>
        <p:spPr>
          <a:xfrm>
            <a:off x="4101736" y="5281916"/>
            <a:ext cx="2575287" cy="3060895"/>
          </a:xfrm>
          <a:prstGeom prst="rect">
            <a:avLst/>
          </a:prstGeom>
          <a:solidFill>
            <a:schemeClr val="bg1">
              <a:lumMod val="95000"/>
            </a:schemeClr>
          </a:solidFill>
          <a:ln w="15875" cap="flat" cmpd="sng" algn="ctr">
            <a:noFill/>
            <a:prstDash val="sysDash"/>
          </a:ln>
          <a:effectLst/>
        </p:spPr>
        <p:txBody>
          <a:bodyPr numCol="1" rtlCol="0" anchor="ctr"/>
          <a:lstStyle/>
          <a:p>
            <a:pPr marL="0" lvl="2" algn="justLow" rtl="1">
              <a:buClr>
                <a:prstClr val="black"/>
              </a:buClr>
              <a:defRPr/>
            </a:pPr>
            <a:endParaRPr lang="ar-SA" sz="1000" dirty="0"/>
          </a:p>
          <a:p>
            <a:pPr marL="171450" lvl="2" indent="-171450" algn="justLow" rtl="1">
              <a:buClr>
                <a:prstClr val="black"/>
              </a:buClr>
              <a:buFont typeface="Arial" panose="020B0604020202020204" pitchFamily="34" charset="0"/>
              <a:buChar char="•"/>
              <a:defRPr/>
            </a:pPr>
            <a:r>
              <a:rPr lang="ar-KW" sz="1000" dirty="0"/>
              <a:t>في السوق الأول </a:t>
            </a:r>
            <a:r>
              <a:rPr lang="ar-SA" sz="1000" dirty="0" smtClean="0"/>
              <a:t>تصدر سهم</a:t>
            </a:r>
            <a:r>
              <a:rPr lang="ar-KW" sz="1000" dirty="0" smtClean="0"/>
              <a:t> </a:t>
            </a:r>
            <a:r>
              <a:rPr lang="ar-SA" sz="1000" dirty="0" smtClean="0"/>
              <a:t>البنك الأهلي المتحد – البحرين- قائمة </a:t>
            </a:r>
            <a:r>
              <a:rPr lang="ar-SA" sz="1000" dirty="0"/>
              <a:t>الأسهم الأعلى تداولا من حيث قيمة </a:t>
            </a:r>
            <a:r>
              <a:rPr lang="ar-SA" sz="1000" dirty="0" smtClean="0"/>
              <a:t>الأسهم </a:t>
            </a:r>
            <a:r>
              <a:rPr lang="ar-SA" sz="1000" dirty="0"/>
              <a:t>المتداولة خلال </a:t>
            </a:r>
            <a:r>
              <a:rPr lang="ar-KW" sz="1000" dirty="0"/>
              <a:t>تداولات الأسبوع </a:t>
            </a:r>
            <a:r>
              <a:rPr lang="ar-SA" sz="1000" dirty="0" smtClean="0"/>
              <a:t>بقيمة </a:t>
            </a:r>
            <a:r>
              <a:rPr lang="ar-SA" sz="1000" dirty="0"/>
              <a:t>تداول بلغت </a:t>
            </a:r>
            <a:r>
              <a:rPr lang="ar-SA" sz="1000" dirty="0" smtClean="0"/>
              <a:t>15.2</a:t>
            </a:r>
            <a:r>
              <a:rPr lang="ar-KW" sz="1000" dirty="0" smtClean="0"/>
              <a:t> </a:t>
            </a:r>
            <a:r>
              <a:rPr lang="ar-SA" sz="1000" dirty="0" smtClean="0"/>
              <a:t>مليون د.ك</a:t>
            </a:r>
            <a:r>
              <a:rPr lang="ar-KW" sz="1000" dirty="0" smtClean="0"/>
              <a:t>،</a:t>
            </a:r>
            <a:r>
              <a:rPr lang="ar-SA" sz="1000" dirty="0" smtClean="0"/>
              <a:t> </a:t>
            </a:r>
            <a:r>
              <a:rPr lang="ar-SA" sz="1000" dirty="0"/>
              <a:t>لينهي بذلك </a:t>
            </a:r>
            <a:r>
              <a:rPr lang="ar-KW" sz="1000" dirty="0"/>
              <a:t>تداولات الأسبوع </a:t>
            </a:r>
            <a:r>
              <a:rPr lang="ar-SA" sz="1000" dirty="0" smtClean="0"/>
              <a:t>عند 227 فلس متراجعا بنسبة 3%</a:t>
            </a:r>
            <a:r>
              <a:rPr lang="ar-KW" sz="1000" dirty="0" smtClean="0"/>
              <a:t>،</a:t>
            </a:r>
            <a:r>
              <a:rPr lang="ar-SA" sz="1000" dirty="0" smtClean="0"/>
              <a:t> وجاء سهم بيت التمويل الكويتي بالمركز الثاني </a:t>
            </a:r>
            <a:r>
              <a:rPr lang="ar-SA" sz="1000" dirty="0"/>
              <a:t>بقيمة تداول بلغ</a:t>
            </a:r>
            <a:r>
              <a:rPr lang="ar-KW" sz="1000" dirty="0"/>
              <a:t>ت</a:t>
            </a:r>
            <a:r>
              <a:rPr lang="ar-SA" sz="1000" dirty="0"/>
              <a:t> </a:t>
            </a:r>
            <a:r>
              <a:rPr lang="ar-SA" sz="1000" dirty="0" smtClean="0"/>
              <a:t>10.6مليون </a:t>
            </a:r>
            <a:r>
              <a:rPr lang="ar-SA" sz="1000" dirty="0"/>
              <a:t>د.ك لينهي بذلك </a:t>
            </a:r>
            <a:r>
              <a:rPr lang="ar-KW" sz="1000" dirty="0"/>
              <a:t>تداولات الأسبوع </a:t>
            </a:r>
            <a:r>
              <a:rPr lang="ar-SA" sz="1000" dirty="0" smtClean="0"/>
              <a:t>عند </a:t>
            </a:r>
            <a:r>
              <a:rPr lang="ar-SA" sz="1000" dirty="0"/>
              <a:t>سعر </a:t>
            </a:r>
            <a:r>
              <a:rPr lang="ar-SA" sz="1000" dirty="0" smtClean="0"/>
              <a:t>677 فلس </a:t>
            </a:r>
            <a:r>
              <a:rPr lang="ar-SA" sz="1000" dirty="0"/>
              <a:t>متراجعا </a:t>
            </a:r>
            <a:r>
              <a:rPr lang="ar-SA" sz="1000" dirty="0" smtClean="0"/>
              <a:t>بنسبة 0.3%، </a:t>
            </a:r>
            <a:r>
              <a:rPr lang="ar-KW" sz="1000" dirty="0" smtClean="0"/>
              <a:t>ثم </a:t>
            </a:r>
            <a:r>
              <a:rPr lang="ar-SA" sz="1000" dirty="0" smtClean="0"/>
              <a:t>جاء سهم</a:t>
            </a:r>
            <a:r>
              <a:rPr lang="ar-KW" sz="1000" dirty="0" smtClean="0"/>
              <a:t> </a:t>
            </a:r>
            <a:r>
              <a:rPr lang="ar-SA" sz="1000" dirty="0"/>
              <a:t>بنك الكويت الوطني </a:t>
            </a:r>
            <a:r>
              <a:rPr lang="ar-SA" sz="1000" dirty="0" smtClean="0"/>
              <a:t>بالمركز </a:t>
            </a:r>
            <a:r>
              <a:rPr lang="ar-KW" sz="1000" dirty="0" smtClean="0"/>
              <a:t>الثالث</a:t>
            </a:r>
            <a:r>
              <a:rPr lang="ar-SA" sz="1000" dirty="0" smtClean="0"/>
              <a:t> بقيمة </a:t>
            </a:r>
            <a:r>
              <a:rPr lang="ar-SA" sz="1000" dirty="0"/>
              <a:t>تداول </a:t>
            </a:r>
            <a:r>
              <a:rPr lang="ar-SA" sz="1000" dirty="0" smtClean="0"/>
              <a:t>بلغت 9.7 مليون </a:t>
            </a:r>
            <a:r>
              <a:rPr lang="ar-SA" sz="1000" dirty="0"/>
              <a:t>د.ك لينهي بذلك </a:t>
            </a:r>
            <a:r>
              <a:rPr lang="ar-KW" sz="1000" dirty="0"/>
              <a:t>تداولات الأسبوع </a:t>
            </a:r>
            <a:r>
              <a:rPr lang="ar-SA" sz="1000" dirty="0" smtClean="0"/>
              <a:t>عند </a:t>
            </a:r>
            <a:r>
              <a:rPr lang="ar-SA" sz="1000" dirty="0"/>
              <a:t>سعر </a:t>
            </a:r>
            <a:r>
              <a:rPr lang="ar-SA" sz="1000" dirty="0" smtClean="0"/>
              <a:t>840 فلس</a:t>
            </a:r>
            <a:r>
              <a:rPr lang="ar-SA" sz="1000" dirty="0"/>
              <a:t> متراجعا </a:t>
            </a:r>
            <a:r>
              <a:rPr lang="ar-SA" sz="1000" dirty="0" smtClean="0"/>
              <a:t>بنسبة 0.8%.</a:t>
            </a:r>
            <a:endParaRPr lang="ar-KW" sz="1000" dirty="0"/>
          </a:p>
          <a:p>
            <a:pPr marL="0" lvl="2" algn="justLow" rtl="1">
              <a:buClr>
                <a:prstClr val="black"/>
              </a:buClr>
              <a:defRPr/>
            </a:pPr>
            <a:endParaRPr lang="ar-KW" sz="1000" dirty="0"/>
          </a:p>
          <a:p>
            <a:pPr marL="171450" lvl="2" indent="-171450" algn="justLow" rtl="1">
              <a:buClr>
                <a:prstClr val="black"/>
              </a:buClr>
              <a:buFont typeface="Arial" panose="020B0604020202020204" pitchFamily="34" charset="0"/>
              <a:buChar char="•"/>
              <a:defRPr/>
            </a:pPr>
            <a:endParaRPr lang="en-US" sz="1000" dirty="0"/>
          </a:p>
          <a:p>
            <a:pPr marL="171450" lvl="2" indent="-171450" algn="justLow" rtl="1">
              <a:buClr>
                <a:prstClr val="black"/>
              </a:buClr>
              <a:buFont typeface="Arial" panose="020B0604020202020204" pitchFamily="34" charset="0"/>
              <a:buChar char="•"/>
              <a:defRPr/>
            </a:pPr>
            <a:r>
              <a:rPr lang="ar-KW" sz="1000" dirty="0"/>
              <a:t>في السوق الأول </a:t>
            </a:r>
            <a:r>
              <a:rPr lang="ar-SA" sz="1000" dirty="0"/>
              <a:t>احتل</a:t>
            </a:r>
            <a:r>
              <a:rPr lang="ar-KW" sz="1000" dirty="0"/>
              <a:t> بنك الكويت الوطني المرتبة الأولى من حيث القيمة الرأسمالية بقيمة </a:t>
            </a:r>
            <a:r>
              <a:rPr lang="ar-SA" sz="1000" dirty="0" smtClean="0"/>
              <a:t>5,754</a:t>
            </a:r>
            <a:r>
              <a:rPr lang="ar-KW" sz="1000" dirty="0" smtClean="0"/>
              <a:t> </a:t>
            </a:r>
            <a:r>
              <a:rPr lang="ar-KW" sz="1000" dirty="0"/>
              <a:t>مليون </a:t>
            </a:r>
            <a:r>
              <a:rPr lang="ar-KW" sz="1000" dirty="0" smtClean="0"/>
              <a:t>د.ك</a:t>
            </a:r>
            <a:r>
              <a:rPr lang="ar-SA" sz="1000" dirty="0" smtClean="0"/>
              <a:t>،</a:t>
            </a:r>
            <a:r>
              <a:rPr lang="ar-KW" sz="1000" dirty="0" smtClean="0"/>
              <a:t> </a:t>
            </a:r>
            <a:r>
              <a:rPr lang="ar-KW" sz="1000" dirty="0"/>
              <a:t>ثم حل بيت التمويل الكويتي بالمرتبة الثانية بقيمة رأسمالية بلغت </a:t>
            </a:r>
            <a:r>
              <a:rPr lang="ar-SA" sz="1000" dirty="0" smtClean="0"/>
              <a:t>5,195</a:t>
            </a:r>
            <a:r>
              <a:rPr lang="ar-KW" sz="1000" dirty="0" smtClean="0"/>
              <a:t> </a:t>
            </a:r>
            <a:r>
              <a:rPr lang="ar-KW" sz="1000" dirty="0"/>
              <a:t>مليون </a:t>
            </a:r>
            <a:r>
              <a:rPr lang="ar-KW" sz="1000" dirty="0" smtClean="0"/>
              <a:t>د.ك</a:t>
            </a:r>
            <a:r>
              <a:rPr lang="ar-SA" sz="1000" dirty="0" smtClean="0"/>
              <a:t>، ثم شركة الإتصالات المتنقلة </a:t>
            </a:r>
            <a:r>
              <a:rPr lang="ar-KW" sz="1000" dirty="0" smtClean="0"/>
              <a:t>بالمرتبة </a:t>
            </a:r>
            <a:r>
              <a:rPr lang="ar-KW" sz="1000" dirty="0"/>
              <a:t>الثالثة بقيمة رأسمالية بلغت </a:t>
            </a:r>
            <a:r>
              <a:rPr lang="ar-SA" sz="1000" dirty="0" smtClean="0"/>
              <a:t>2,622</a:t>
            </a:r>
            <a:r>
              <a:rPr lang="ar-KW" sz="1000" dirty="0" smtClean="0"/>
              <a:t> </a:t>
            </a:r>
            <a:r>
              <a:rPr lang="ar-KW" sz="1000" dirty="0"/>
              <a:t>مليون </a:t>
            </a:r>
            <a:r>
              <a:rPr lang="ar-KW" sz="1000" dirty="0" smtClean="0"/>
              <a:t>د.ك</a:t>
            </a:r>
            <a:r>
              <a:rPr lang="ar-SA" sz="1000" dirty="0" smtClean="0"/>
              <a:t>.</a:t>
            </a:r>
            <a:endParaRPr lang="ar-KW" sz="1000" dirty="0"/>
          </a:p>
        </p:txBody>
      </p:sp>
      <p:sp>
        <p:nvSpPr>
          <p:cNvPr id="17" name="TextBox 16"/>
          <p:cNvSpPr txBox="1"/>
          <p:nvPr/>
        </p:nvSpPr>
        <p:spPr>
          <a:xfrm>
            <a:off x="114301" y="5277666"/>
            <a:ext cx="3886199"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أعلى 10 شركات من حيث القيمة الرأسمالية في السوق الأول</a:t>
            </a:r>
            <a:endParaRPr lang="en-US" sz="1200" b="1" dirty="0" smtClean="0">
              <a:solidFill>
                <a:schemeClr val="bg1"/>
              </a:solidFill>
              <a:cs typeface="+mj-cs"/>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4003841080"/>
              </p:ext>
            </p:extLst>
          </p:nvPr>
        </p:nvGraphicFramePr>
        <p:xfrm>
          <a:off x="152400" y="1184716"/>
          <a:ext cx="6591300" cy="4029075"/>
        </p:xfrm>
        <a:graphic>
          <a:graphicData uri="http://schemas.openxmlformats.org/presentationml/2006/ole">
            <mc:AlternateContent xmlns:mc="http://schemas.openxmlformats.org/markup-compatibility/2006">
              <mc:Choice xmlns:v="urn:schemas-microsoft-com:vml" Requires="v">
                <p:oleObj spid="_x0000_s136754" name="Worksheet" r:id="rId5" imgW="6658087" imgH="4029075" progId="Excel.Sheet.12">
                  <p:link updateAutomatic="1"/>
                </p:oleObj>
              </mc:Choice>
              <mc:Fallback>
                <p:oleObj name="Worksheet" r:id="rId5" imgW="6658087" imgH="4029075" progId="Excel.Sheet.12">
                  <p:link updateAutomatic="1"/>
                  <p:pic>
                    <p:nvPicPr>
                      <p:cNvPr id="0" name=""/>
                      <p:cNvPicPr/>
                      <p:nvPr/>
                    </p:nvPicPr>
                    <p:blipFill>
                      <a:blip r:embed="rId6"/>
                      <a:stretch>
                        <a:fillRect/>
                      </a:stretch>
                    </p:blipFill>
                    <p:spPr>
                      <a:xfrm>
                        <a:off x="152400" y="1184716"/>
                        <a:ext cx="6591300" cy="40290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912365927"/>
              </p:ext>
            </p:extLst>
          </p:nvPr>
        </p:nvGraphicFramePr>
        <p:xfrm>
          <a:off x="152400" y="5462332"/>
          <a:ext cx="3848100" cy="2905125"/>
        </p:xfrm>
        <a:graphic>
          <a:graphicData uri="http://schemas.openxmlformats.org/presentationml/2006/ole">
            <mc:AlternateContent xmlns:mc="http://schemas.openxmlformats.org/markup-compatibility/2006">
              <mc:Choice xmlns:v="urn:schemas-microsoft-com:vml" Requires="v">
                <p:oleObj spid="_x0000_s136755" name="Worksheet" r:id="rId7" imgW="4324275" imgH="2905092" progId="Excel.Sheet.12">
                  <p:link updateAutomatic="1"/>
                </p:oleObj>
              </mc:Choice>
              <mc:Fallback>
                <p:oleObj name="Worksheet" r:id="rId7" imgW="4324275" imgH="2905092" progId="Excel.Sheet.12">
                  <p:link updateAutomatic="1"/>
                  <p:pic>
                    <p:nvPicPr>
                      <p:cNvPr id="0" name=""/>
                      <p:cNvPicPr/>
                      <p:nvPr/>
                    </p:nvPicPr>
                    <p:blipFill>
                      <a:blip r:embed="rId8"/>
                      <a:stretch>
                        <a:fillRect/>
                      </a:stretch>
                    </p:blipFill>
                    <p:spPr>
                      <a:xfrm>
                        <a:off x="152400" y="5462332"/>
                        <a:ext cx="3848100" cy="2905125"/>
                      </a:xfrm>
                      <a:prstGeom prst="rect">
                        <a:avLst/>
                      </a:prstGeom>
                    </p:spPr>
                  </p:pic>
                </p:oleObj>
              </mc:Fallback>
            </mc:AlternateContent>
          </a:graphicData>
        </a:graphic>
      </p:graphicFrame>
    </p:spTree>
    <p:extLst>
      <p:ext uri="{BB962C8B-B14F-4D97-AF65-F5344CB8AC3E}">
        <p14:creationId xmlns:p14="http://schemas.microsoft.com/office/powerpoint/2010/main" val="2663803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07205" y="838200"/>
            <a:ext cx="1497526"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الرئيسي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5</a:t>
            </a:fld>
            <a:endParaRPr lang="en-US" dirty="0"/>
          </a:p>
        </p:txBody>
      </p:sp>
      <p:sp>
        <p:nvSpPr>
          <p:cNvPr id="11" name="TextBox 10"/>
          <p:cNvSpPr txBox="1"/>
          <p:nvPr/>
        </p:nvSpPr>
        <p:spPr>
          <a:xfrm>
            <a:off x="152400" y="4284345"/>
            <a:ext cx="3848100"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أعلى 10 شركات من حيث القيمة الرأسمالية في السوق الرئيسي</a:t>
            </a:r>
            <a:endParaRPr lang="en-US" sz="1200" b="1" dirty="0" smtClean="0">
              <a:solidFill>
                <a:schemeClr val="bg1"/>
              </a:solidFill>
              <a:cs typeface="+mj-cs"/>
            </a:endParaRPr>
          </a:p>
        </p:txBody>
      </p:sp>
      <p:sp>
        <p:nvSpPr>
          <p:cNvPr id="13" name="Rectangle 12"/>
          <p:cNvSpPr/>
          <p:nvPr/>
        </p:nvSpPr>
        <p:spPr>
          <a:xfrm>
            <a:off x="4182386" y="4284345"/>
            <a:ext cx="2561314" cy="3070612"/>
          </a:xfrm>
          <a:prstGeom prst="rect">
            <a:avLst/>
          </a:prstGeom>
          <a:solidFill>
            <a:schemeClr val="bg1">
              <a:lumMod val="95000"/>
            </a:schemeClr>
          </a:solidFill>
          <a:ln w="15875" cap="flat" cmpd="sng" algn="ctr">
            <a:noFill/>
            <a:prstDash val="sysDash"/>
          </a:ln>
          <a:effectLst/>
        </p:spPr>
        <p:txBody>
          <a:bodyPr numCol="1" rtlCol="0" anchor="ctr"/>
          <a:lstStyle/>
          <a:p>
            <a:pPr marL="171450" lvl="2" indent="-171450" algn="justLow" rtl="1">
              <a:buClr>
                <a:prstClr val="black"/>
              </a:buClr>
              <a:buFont typeface="Arial" panose="020B0604020202020204" pitchFamily="34" charset="0"/>
              <a:buChar char="•"/>
              <a:defRPr/>
            </a:pPr>
            <a:endParaRPr lang="ar-SA" sz="1000" dirty="0"/>
          </a:p>
          <a:p>
            <a:pPr marL="171450" lvl="2" indent="-171450" algn="justLow" rtl="1">
              <a:buClr>
                <a:prstClr val="black"/>
              </a:buClr>
              <a:buFont typeface="Arial" panose="020B0604020202020204" pitchFamily="34" charset="0"/>
              <a:buChar char="•"/>
              <a:defRPr/>
            </a:pPr>
            <a:endParaRPr lang="ar-SA" sz="1000" dirty="0" smtClean="0"/>
          </a:p>
          <a:p>
            <a:pPr marL="171450" lvl="2" indent="-171450" algn="justLow" rtl="1">
              <a:buClr>
                <a:prstClr val="black"/>
              </a:buClr>
              <a:buFont typeface="Arial" panose="020B0604020202020204" pitchFamily="34" charset="0"/>
              <a:buChar char="•"/>
              <a:defRPr/>
            </a:pPr>
            <a:r>
              <a:rPr lang="ar-KW" sz="1000" dirty="0" smtClean="0"/>
              <a:t>في </a:t>
            </a:r>
            <a:r>
              <a:rPr lang="ar-KW" sz="1000" dirty="0"/>
              <a:t>السوق </a:t>
            </a:r>
            <a:r>
              <a:rPr lang="ar-SA" sz="1000" dirty="0"/>
              <a:t>الرئيسي</a:t>
            </a:r>
            <a:r>
              <a:rPr lang="ar-KW" sz="1000" dirty="0"/>
              <a:t> </a:t>
            </a:r>
            <a:r>
              <a:rPr lang="ar-SA" sz="1000" dirty="0" smtClean="0"/>
              <a:t>تصدر سهم الشركة الأولى للإستثمار قائمة </a:t>
            </a:r>
            <a:r>
              <a:rPr lang="ar-SA" sz="1000" dirty="0"/>
              <a:t>الأسهم الأعلى تداولا من حيث </a:t>
            </a:r>
            <a:r>
              <a:rPr lang="ar-SA" sz="1000" dirty="0" smtClean="0"/>
              <a:t>القيمة خلال </a:t>
            </a:r>
            <a:r>
              <a:rPr lang="ar-KW" sz="1000" dirty="0"/>
              <a:t>تداولات الأسبوع </a:t>
            </a:r>
            <a:r>
              <a:rPr lang="ar-SA" sz="1000" dirty="0" smtClean="0"/>
              <a:t>بقيمة </a:t>
            </a:r>
            <a:r>
              <a:rPr lang="ar-SA" sz="1000" dirty="0"/>
              <a:t>تداول </a:t>
            </a:r>
            <a:r>
              <a:rPr lang="ar-SA" sz="1000" dirty="0" smtClean="0"/>
              <a:t>بلغت 13.2 مليون د.ك </a:t>
            </a:r>
            <a:r>
              <a:rPr lang="ar-SA" sz="1000" dirty="0"/>
              <a:t>لينهي بذلك </a:t>
            </a:r>
            <a:r>
              <a:rPr lang="ar-KW" sz="1000" dirty="0"/>
              <a:t>تداولات الأسبوع </a:t>
            </a:r>
            <a:r>
              <a:rPr lang="ar-SA" sz="1000" dirty="0" smtClean="0"/>
              <a:t>عند </a:t>
            </a:r>
            <a:r>
              <a:rPr lang="ar-SA" sz="1000" dirty="0"/>
              <a:t>سعر</a:t>
            </a:r>
            <a:r>
              <a:rPr lang="ar-KW" sz="1000" dirty="0"/>
              <a:t> </a:t>
            </a:r>
            <a:r>
              <a:rPr lang="ar-SA" sz="1000" dirty="0" smtClean="0"/>
              <a:t>43</a:t>
            </a:r>
            <a:r>
              <a:rPr lang="ar-KW" sz="1000" dirty="0" smtClean="0"/>
              <a:t> </a:t>
            </a:r>
            <a:r>
              <a:rPr lang="ar-SA" sz="1000" dirty="0" smtClean="0"/>
              <a:t>فلس مرتفعا بنسبة 19.8%</a:t>
            </a:r>
            <a:r>
              <a:rPr lang="ar-KW" sz="1000" dirty="0" smtClean="0"/>
              <a:t>، </a:t>
            </a:r>
            <a:r>
              <a:rPr lang="ar-SA" sz="1000" dirty="0" smtClean="0"/>
              <a:t>وجاء سهم مجموعة أرزان للتمويل والإستثمار </a:t>
            </a:r>
            <a:r>
              <a:rPr lang="ar-SA" sz="1000" dirty="0"/>
              <a:t>بالمركز </a:t>
            </a:r>
            <a:r>
              <a:rPr lang="ar-SA" sz="1000" dirty="0" smtClean="0"/>
              <a:t>الثاني </a:t>
            </a:r>
            <a:r>
              <a:rPr lang="ar-SA" sz="1000" dirty="0"/>
              <a:t>بقيمة تداول </a:t>
            </a:r>
            <a:r>
              <a:rPr lang="ar-SA" sz="1000" dirty="0" smtClean="0"/>
              <a:t>بلغت 5.6 </a:t>
            </a:r>
            <a:r>
              <a:rPr lang="ar-SA" sz="1000" dirty="0"/>
              <a:t>مليون د.ك</a:t>
            </a:r>
            <a:r>
              <a:rPr lang="ar-KW" sz="1000" dirty="0"/>
              <a:t> </a:t>
            </a:r>
            <a:r>
              <a:rPr lang="ar-SA" sz="1000" dirty="0"/>
              <a:t>لينهي بذلك </a:t>
            </a:r>
            <a:r>
              <a:rPr lang="ar-KW" sz="1000" dirty="0"/>
              <a:t>تداولات الأسبوع </a:t>
            </a:r>
            <a:r>
              <a:rPr lang="ar-SA" sz="1000" dirty="0"/>
              <a:t>عند سعر </a:t>
            </a:r>
            <a:r>
              <a:rPr lang="ar-SA" sz="1000" dirty="0" smtClean="0"/>
              <a:t>55.8 </a:t>
            </a:r>
            <a:r>
              <a:rPr lang="ar-SA" sz="1000" dirty="0"/>
              <a:t>فلس </a:t>
            </a:r>
            <a:r>
              <a:rPr lang="ar-SA" sz="1000" dirty="0" smtClean="0"/>
              <a:t>مرتفعا </a:t>
            </a:r>
            <a:r>
              <a:rPr lang="ar-SA" sz="1000" dirty="0"/>
              <a:t>بنسبة </a:t>
            </a:r>
            <a:r>
              <a:rPr lang="ar-SA" sz="1000" dirty="0" smtClean="0"/>
              <a:t>0.4%، ثم جاء </a:t>
            </a:r>
            <a:r>
              <a:rPr lang="ar-SA" sz="1000" dirty="0"/>
              <a:t>سهم</a:t>
            </a:r>
            <a:r>
              <a:rPr lang="ar-KW" sz="1000" dirty="0"/>
              <a:t> </a:t>
            </a:r>
            <a:r>
              <a:rPr lang="ar-SA" sz="1000" dirty="0"/>
              <a:t>شركة عقارات الكويت بالمركز </a:t>
            </a:r>
            <a:r>
              <a:rPr lang="ar-SA" sz="1000" dirty="0" smtClean="0"/>
              <a:t>الثالث </a:t>
            </a:r>
            <a:r>
              <a:rPr lang="ar-SA" sz="1000" dirty="0"/>
              <a:t>بقيمة تداول بلغ</a:t>
            </a:r>
            <a:r>
              <a:rPr lang="ar-KW" sz="1000" dirty="0" smtClean="0"/>
              <a:t>ت</a:t>
            </a:r>
            <a:r>
              <a:rPr lang="ar-SA" sz="1000" dirty="0"/>
              <a:t> </a:t>
            </a:r>
            <a:r>
              <a:rPr lang="ar-SA" sz="1000" dirty="0" smtClean="0"/>
              <a:t>4.1 مليون د.ك،</a:t>
            </a:r>
            <a:r>
              <a:rPr lang="ar-KW" sz="1000" dirty="0" smtClean="0"/>
              <a:t> </a:t>
            </a:r>
            <a:r>
              <a:rPr lang="ar-SA" sz="1000" dirty="0"/>
              <a:t>لينهي بذلك </a:t>
            </a:r>
            <a:r>
              <a:rPr lang="ar-KW" sz="1000" dirty="0"/>
              <a:t>تداولات الأسبوع </a:t>
            </a:r>
            <a:r>
              <a:rPr lang="ar-SA" sz="1000" dirty="0" smtClean="0"/>
              <a:t>عند </a:t>
            </a:r>
            <a:r>
              <a:rPr lang="ar-SA" sz="1000" dirty="0"/>
              <a:t>سعر </a:t>
            </a:r>
            <a:r>
              <a:rPr lang="ar-SA" sz="1000" dirty="0" smtClean="0"/>
              <a:t>109 فلس متراجعا بنسبة 1.8%.</a:t>
            </a:r>
            <a:endParaRPr lang="ar-KW" sz="1000" dirty="0" smtClean="0"/>
          </a:p>
          <a:p>
            <a:pPr marL="171450" lvl="2" indent="-171450" algn="justLow" rtl="1">
              <a:buClr>
                <a:prstClr val="black"/>
              </a:buClr>
              <a:buFont typeface="Arial" panose="020B0604020202020204" pitchFamily="34" charset="0"/>
              <a:buChar char="•"/>
              <a:defRPr/>
            </a:pPr>
            <a:endParaRPr lang="ar-KW" sz="1000" dirty="0" smtClean="0"/>
          </a:p>
          <a:p>
            <a:pPr marL="171450" lvl="2" indent="-171450" algn="justLow" rtl="1">
              <a:buClr>
                <a:prstClr val="black"/>
              </a:buClr>
              <a:buFont typeface="Arial" panose="020B0604020202020204" pitchFamily="34" charset="0"/>
              <a:buChar char="•"/>
              <a:defRPr/>
            </a:pPr>
            <a:r>
              <a:rPr lang="ar-KW" sz="1000" dirty="0" smtClean="0"/>
              <a:t>في </a:t>
            </a:r>
            <a:r>
              <a:rPr lang="ar-KW" sz="1000" dirty="0"/>
              <a:t>السوق الرئيسي </a:t>
            </a:r>
            <a:r>
              <a:rPr lang="ar-SA" sz="1000" dirty="0"/>
              <a:t>احتل</a:t>
            </a:r>
            <a:r>
              <a:rPr lang="ar-KW" sz="1000" dirty="0"/>
              <a:t> البنك التجاري </a:t>
            </a:r>
            <a:r>
              <a:rPr lang="ar-SA" sz="1000" dirty="0" smtClean="0"/>
              <a:t>الكويتي </a:t>
            </a:r>
            <a:r>
              <a:rPr lang="ar-KW" sz="1000" dirty="0" smtClean="0"/>
              <a:t>المرتبة </a:t>
            </a:r>
            <a:r>
              <a:rPr lang="ar-KW" sz="1000" dirty="0"/>
              <a:t>الأولى من حيث القيمة الرأسمالية بقيمة </a:t>
            </a:r>
            <a:r>
              <a:rPr lang="ar-SA" sz="1000" dirty="0" smtClean="0"/>
              <a:t>996</a:t>
            </a:r>
            <a:r>
              <a:rPr lang="ar-KW" sz="1000" dirty="0" smtClean="0"/>
              <a:t> </a:t>
            </a:r>
            <a:r>
              <a:rPr lang="ar-KW" sz="1000" dirty="0"/>
              <a:t>مليون د.ك ثم البنك الأهلي </a:t>
            </a:r>
            <a:r>
              <a:rPr lang="ar-KW" sz="1000" dirty="0" smtClean="0"/>
              <a:t>المتحد</a:t>
            </a:r>
            <a:r>
              <a:rPr lang="ar-SA" sz="1000" dirty="0" smtClean="0"/>
              <a:t> الكويتي</a:t>
            </a:r>
            <a:r>
              <a:rPr lang="ar-KW" sz="1000" dirty="0" smtClean="0"/>
              <a:t> </a:t>
            </a:r>
            <a:r>
              <a:rPr lang="ar-KW" sz="1000" dirty="0"/>
              <a:t>بالمرتبة الثانية بقيمة رأسمالية بلغت </a:t>
            </a:r>
            <a:r>
              <a:rPr lang="ar-SA" sz="1000" dirty="0" smtClean="0"/>
              <a:t>626</a:t>
            </a:r>
            <a:r>
              <a:rPr lang="ar-KW" sz="1000" dirty="0" smtClean="0"/>
              <a:t> </a:t>
            </a:r>
            <a:r>
              <a:rPr lang="ar-KW" sz="1000" dirty="0"/>
              <a:t>مليون د.ك ثم </a:t>
            </a:r>
            <a:r>
              <a:rPr lang="ar-SA" sz="1000" dirty="0" smtClean="0"/>
              <a:t>شركة الإتصالات الكويتية </a:t>
            </a:r>
            <a:r>
              <a:rPr lang="ar-KW" sz="1000" dirty="0" smtClean="0"/>
              <a:t>بالمرتبة </a:t>
            </a:r>
            <a:r>
              <a:rPr lang="ar-KW" sz="1000" dirty="0"/>
              <a:t>الثالثة بقيمة رأسمالية بلغت </a:t>
            </a:r>
            <a:r>
              <a:rPr lang="ar-SA" sz="1000" dirty="0" smtClean="0"/>
              <a:t>425</a:t>
            </a:r>
            <a:r>
              <a:rPr lang="ar-KW" sz="1000" dirty="0" smtClean="0"/>
              <a:t> </a:t>
            </a:r>
            <a:r>
              <a:rPr lang="ar-KW" sz="1000" dirty="0"/>
              <a:t>مليون د.ك .</a:t>
            </a:r>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endParaRPr lang="ar-KW" sz="1000" dirty="0"/>
          </a:p>
        </p:txBody>
      </p:sp>
      <p:graphicFrame>
        <p:nvGraphicFramePr>
          <p:cNvPr id="5" name="Object 4"/>
          <p:cNvGraphicFramePr>
            <a:graphicFrameLocks noChangeAspect="1"/>
          </p:cNvGraphicFramePr>
          <p:nvPr>
            <p:extLst>
              <p:ext uri="{D42A27DB-BD31-4B8C-83A1-F6EECF244321}">
                <p14:modId xmlns:p14="http://schemas.microsoft.com/office/powerpoint/2010/main" val="3934278829"/>
              </p:ext>
            </p:extLst>
          </p:nvPr>
        </p:nvGraphicFramePr>
        <p:xfrm>
          <a:off x="166689" y="1150938"/>
          <a:ext cx="6577012" cy="2314575"/>
        </p:xfrm>
        <a:graphic>
          <a:graphicData uri="http://schemas.openxmlformats.org/presentationml/2006/ole">
            <mc:AlternateContent xmlns:mc="http://schemas.openxmlformats.org/markup-compatibility/2006">
              <mc:Choice xmlns:v="urn:schemas-microsoft-com:vml" Requires="v">
                <p:oleObj spid="_x0000_s135033" name="Worksheet" r:id="rId5" imgW="6600713" imgH="2314575" progId="Excel.Sheet.12">
                  <p:link updateAutomatic="1"/>
                </p:oleObj>
              </mc:Choice>
              <mc:Fallback>
                <p:oleObj name="Worksheet" r:id="rId5" imgW="6600713" imgH="2314575" progId="Excel.Sheet.12">
                  <p:link updateAutomatic="1"/>
                  <p:pic>
                    <p:nvPicPr>
                      <p:cNvPr id="0" name=""/>
                      <p:cNvPicPr/>
                      <p:nvPr/>
                    </p:nvPicPr>
                    <p:blipFill>
                      <a:blip r:embed="rId6"/>
                      <a:stretch>
                        <a:fillRect/>
                      </a:stretch>
                    </p:blipFill>
                    <p:spPr>
                      <a:xfrm>
                        <a:off x="166689" y="1150938"/>
                        <a:ext cx="6577012" cy="2314575"/>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4140179990"/>
              </p:ext>
            </p:extLst>
          </p:nvPr>
        </p:nvGraphicFramePr>
        <p:xfrm>
          <a:off x="166688" y="4469011"/>
          <a:ext cx="3833812" cy="3000375"/>
        </p:xfrm>
        <a:graphic>
          <a:graphicData uri="http://schemas.openxmlformats.org/presentationml/2006/ole">
            <mc:AlternateContent xmlns:mc="http://schemas.openxmlformats.org/markup-compatibility/2006">
              <mc:Choice xmlns:v="urn:schemas-microsoft-com:vml" Requires="v">
                <p:oleObj spid="_x0000_s135034" name="Worksheet" r:id="rId7" imgW="4371788" imgH="3000375" progId="Excel.Sheet.12">
                  <p:link updateAutomatic="1"/>
                </p:oleObj>
              </mc:Choice>
              <mc:Fallback>
                <p:oleObj name="Worksheet" r:id="rId7" imgW="4371788" imgH="3000375" progId="Excel.Sheet.12">
                  <p:link updateAutomatic="1"/>
                  <p:pic>
                    <p:nvPicPr>
                      <p:cNvPr id="0" name=""/>
                      <p:cNvPicPr/>
                      <p:nvPr/>
                    </p:nvPicPr>
                    <p:blipFill>
                      <a:blip r:embed="rId8"/>
                      <a:stretch>
                        <a:fillRect/>
                      </a:stretch>
                    </p:blipFill>
                    <p:spPr>
                      <a:xfrm>
                        <a:off x="166688" y="4469011"/>
                        <a:ext cx="3833812" cy="3000375"/>
                      </a:xfrm>
                      <a:prstGeom prst="rect">
                        <a:avLst/>
                      </a:prstGeom>
                    </p:spPr>
                  </p:pic>
                </p:oleObj>
              </mc:Fallback>
            </mc:AlternateContent>
          </a:graphicData>
        </a:graphic>
      </p:graphicFrame>
    </p:spTree>
    <p:extLst>
      <p:ext uri="{BB962C8B-B14F-4D97-AF65-F5344CB8AC3E}">
        <p14:creationId xmlns:p14="http://schemas.microsoft.com/office/powerpoint/2010/main" val="2127186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22045"/>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07205" y="838200"/>
            <a:ext cx="1497526"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الرئيسي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6</a:t>
            </a:fld>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812604600"/>
              </p:ext>
            </p:extLst>
          </p:nvPr>
        </p:nvGraphicFramePr>
        <p:xfrm>
          <a:off x="157163" y="3673475"/>
          <a:ext cx="6591300" cy="2314575"/>
        </p:xfrm>
        <a:graphic>
          <a:graphicData uri="http://schemas.openxmlformats.org/presentationml/2006/ole">
            <mc:AlternateContent xmlns:mc="http://schemas.openxmlformats.org/markup-compatibility/2006">
              <mc:Choice xmlns:v="urn:schemas-microsoft-com:vml" Requires="v">
                <p:oleObj spid="_x0000_s138031" name="Worksheet" r:id="rId5" imgW="6486562" imgH="2314575" progId="Excel.Sheet.12">
                  <p:link updateAutomatic="1"/>
                </p:oleObj>
              </mc:Choice>
              <mc:Fallback>
                <p:oleObj name="Worksheet" r:id="rId5" imgW="6486562" imgH="2314575" progId="Excel.Sheet.12">
                  <p:link updateAutomatic="1"/>
                  <p:pic>
                    <p:nvPicPr>
                      <p:cNvPr id="0" name=""/>
                      <p:cNvPicPr/>
                      <p:nvPr/>
                    </p:nvPicPr>
                    <p:blipFill>
                      <a:blip r:embed="rId6"/>
                      <a:stretch>
                        <a:fillRect/>
                      </a:stretch>
                    </p:blipFill>
                    <p:spPr>
                      <a:xfrm>
                        <a:off x="157163" y="3673475"/>
                        <a:ext cx="6591300" cy="23145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4004591244"/>
              </p:ext>
            </p:extLst>
          </p:nvPr>
        </p:nvGraphicFramePr>
        <p:xfrm>
          <a:off x="161924" y="1150938"/>
          <a:ext cx="6591301" cy="2314575"/>
        </p:xfrm>
        <a:graphic>
          <a:graphicData uri="http://schemas.openxmlformats.org/presentationml/2006/ole">
            <mc:AlternateContent xmlns:mc="http://schemas.openxmlformats.org/markup-compatibility/2006">
              <mc:Choice xmlns:v="urn:schemas-microsoft-com:vml" Requires="v">
                <p:oleObj spid="_x0000_s138032" name="Worksheet" r:id="rId7" imgW="6543638" imgH="2314575" progId="Excel.Sheet.12">
                  <p:link updateAutomatic="1"/>
                </p:oleObj>
              </mc:Choice>
              <mc:Fallback>
                <p:oleObj name="Worksheet" r:id="rId7" imgW="6543638" imgH="2314575" progId="Excel.Sheet.12">
                  <p:link updateAutomatic="1"/>
                  <p:pic>
                    <p:nvPicPr>
                      <p:cNvPr id="0" name=""/>
                      <p:cNvPicPr/>
                      <p:nvPr/>
                    </p:nvPicPr>
                    <p:blipFill>
                      <a:blip r:embed="rId8"/>
                      <a:stretch>
                        <a:fillRect/>
                      </a:stretch>
                    </p:blipFill>
                    <p:spPr>
                      <a:xfrm>
                        <a:off x="161924" y="1150938"/>
                        <a:ext cx="6591301" cy="2314575"/>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4265403323"/>
              </p:ext>
            </p:extLst>
          </p:nvPr>
        </p:nvGraphicFramePr>
        <p:xfrm>
          <a:off x="161924" y="6134100"/>
          <a:ext cx="6586539" cy="2314575"/>
        </p:xfrm>
        <a:graphic>
          <a:graphicData uri="http://schemas.openxmlformats.org/presentationml/2006/ole">
            <mc:AlternateContent xmlns:mc="http://schemas.openxmlformats.org/markup-compatibility/2006">
              <mc:Choice xmlns:v="urn:schemas-microsoft-com:vml" Requires="v">
                <p:oleObj spid="_x0000_s138033" name="Worksheet" r:id="rId9" imgW="6629400" imgH="2314575" progId="Excel.Sheet.12">
                  <p:link updateAutomatic="1"/>
                </p:oleObj>
              </mc:Choice>
              <mc:Fallback>
                <p:oleObj name="Worksheet" r:id="rId9" imgW="6629400" imgH="2314575" progId="Excel.Sheet.12">
                  <p:link updateAutomatic="1"/>
                  <p:pic>
                    <p:nvPicPr>
                      <p:cNvPr id="0" name=""/>
                      <p:cNvPicPr/>
                      <p:nvPr/>
                    </p:nvPicPr>
                    <p:blipFill>
                      <a:blip r:embed="rId10"/>
                      <a:stretch>
                        <a:fillRect/>
                      </a:stretch>
                    </p:blipFill>
                    <p:spPr>
                      <a:xfrm>
                        <a:off x="161924" y="6134100"/>
                        <a:ext cx="6586539" cy="2314575"/>
                      </a:xfrm>
                      <a:prstGeom prst="rect">
                        <a:avLst/>
                      </a:prstGeom>
                    </p:spPr>
                  </p:pic>
                </p:oleObj>
              </mc:Fallback>
            </mc:AlternateContent>
          </a:graphicData>
        </a:graphic>
      </p:graphicFrame>
    </p:spTree>
    <p:extLst>
      <p:ext uri="{BB962C8B-B14F-4D97-AF65-F5344CB8AC3E}">
        <p14:creationId xmlns:p14="http://schemas.microsoft.com/office/powerpoint/2010/main" val="59028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7"/>
          <p:cNvSpPr txBox="1">
            <a:spLocks/>
          </p:cNvSpPr>
          <p:nvPr/>
        </p:nvSpPr>
        <p:spPr bwMode="gray">
          <a:xfrm>
            <a:off x="3806367" y="8647089"/>
            <a:ext cx="1273633" cy="430968"/>
          </a:xfrm>
          <a:prstGeom prst="rect">
            <a:avLst/>
          </a:prstGeom>
        </p:spPr>
        <p:txBody>
          <a:bodyPr vert="horz" lIns="0" tIns="0" rIns="132923" bIns="0" rtlCol="0">
            <a:noAutofit/>
          </a:bodyPr>
          <a:lstStyle/>
          <a:p>
            <a:pPr algn="r">
              <a:buFont typeface="Arial" pitchFamily="34" charset="0"/>
              <a:buNone/>
              <a:defRPr/>
            </a:pPr>
            <a:r>
              <a:rPr lang="ar-KW" sz="646" b="1" dirty="0" smtClean="0">
                <a:solidFill>
                  <a:schemeClr val="bg1"/>
                </a:solidFill>
                <a:cs typeface="Arial" pitchFamily="34" charset="0"/>
              </a:rPr>
              <a:t>تلفون:6666 2226 965+ </a:t>
            </a:r>
          </a:p>
          <a:p>
            <a:pPr algn="r">
              <a:buFont typeface="Arial" pitchFamily="34" charset="0"/>
              <a:buNone/>
              <a:defRPr/>
            </a:pPr>
            <a:r>
              <a:rPr lang="ar-KW" sz="646" b="1" dirty="0" smtClean="0">
                <a:solidFill>
                  <a:schemeClr val="bg1"/>
                </a:solidFill>
                <a:cs typeface="Arial" pitchFamily="34" charset="0"/>
              </a:rPr>
              <a:t>فاكس:6793 2226 965+</a:t>
            </a:r>
            <a:endParaRPr lang="ar-SA" sz="646" b="1" dirty="0">
              <a:solidFill>
                <a:schemeClr val="bg1"/>
              </a:solidFill>
              <a:cs typeface="Arial" pitchFamily="34" charset="0"/>
            </a:endParaRPr>
          </a:p>
        </p:txBody>
      </p:sp>
      <p:sp>
        <p:nvSpPr>
          <p:cNvPr id="4" name="Text Placeholder 5"/>
          <p:cNvSpPr>
            <a:spLocks noGrp="1"/>
          </p:cNvSpPr>
          <p:nvPr>
            <p:ph type="body" sz="quarter" idx="10"/>
          </p:nvPr>
        </p:nvSpPr>
        <p:spPr>
          <a:xfrm>
            <a:off x="3229593" y="3774373"/>
            <a:ext cx="2991102" cy="3190508"/>
          </a:xfrm>
        </p:spPr>
        <p:txBody>
          <a:bodyPr vert="horz" lIns="0" tIns="0" rIns="0" bIns="0" rtlCol="0" anchor="b">
            <a:noAutofit/>
          </a:bodyPr>
          <a:lstStyle/>
          <a:p>
            <a:pPr marL="0" indent="0" algn="just" rtl="1">
              <a:spcBef>
                <a:spcPts val="185"/>
              </a:spcBef>
              <a:buNone/>
              <a:defRPr/>
            </a:pPr>
            <a:endParaRPr lang="ar-SA" dirty="0">
              <a:solidFill>
                <a:schemeClr val="bg1"/>
              </a:solidFill>
              <a:latin typeface="+mj-lt"/>
            </a:endParaRPr>
          </a:p>
          <a:p>
            <a:pPr marL="0" indent="0" algn="justLow" rtl="1">
              <a:spcBef>
                <a:spcPts val="185"/>
              </a:spcBef>
              <a:buNone/>
              <a:defRPr/>
            </a:pPr>
            <a:r>
              <a:rPr lang="ar-SA" dirty="0">
                <a:solidFill>
                  <a:schemeClr val="bg1"/>
                </a:solidFill>
                <a:latin typeface="+mj-lt"/>
              </a:rPr>
              <a:t>يجب ملاحظة أن هذا التقرير لا يشكل توصيات استثمارية أو ما إذا كان على المستثمرين الاستمرار في استثماراتهم </a:t>
            </a:r>
            <a:r>
              <a:rPr lang="ar-SA" dirty="0" smtClean="0">
                <a:solidFill>
                  <a:schemeClr val="bg1"/>
                </a:solidFill>
                <a:latin typeface="+mj-lt"/>
              </a:rPr>
              <a:t>الخاصة. </a:t>
            </a:r>
            <a:r>
              <a:rPr lang="ar-SA" dirty="0">
                <a:solidFill>
                  <a:schemeClr val="bg1"/>
                </a:solidFill>
                <a:latin typeface="+mj-lt"/>
              </a:rPr>
              <a:t>وقد تم إعداد التقرير فقط للغرض المنصوص عليه و لا ينبغي الاعتماد </a:t>
            </a:r>
            <a:r>
              <a:rPr lang="ar-SA" dirty="0" smtClean="0">
                <a:solidFill>
                  <a:schemeClr val="bg1"/>
                </a:solidFill>
                <a:latin typeface="+mj-lt"/>
              </a:rPr>
              <a:t>عليه </a:t>
            </a:r>
            <a:r>
              <a:rPr lang="ar-SA" dirty="0">
                <a:solidFill>
                  <a:schemeClr val="bg1"/>
                </a:solidFill>
                <a:latin typeface="+mj-lt"/>
              </a:rPr>
              <a:t>لأي غرض آخر.</a:t>
            </a:r>
          </a:p>
          <a:p>
            <a:pPr marL="0" indent="0" algn="just" rtl="1">
              <a:spcBef>
                <a:spcPts val="185"/>
              </a:spcBef>
              <a:buNone/>
              <a:defRPr/>
            </a:pPr>
            <a:endParaRPr lang="ar-SA" dirty="0">
              <a:solidFill>
                <a:schemeClr val="bg1"/>
              </a:solidFill>
              <a:latin typeface="+mj-lt"/>
            </a:endParaRPr>
          </a:p>
          <a:p>
            <a:pPr marL="0" indent="0" algn="justLow" rtl="1">
              <a:spcBef>
                <a:spcPts val="185"/>
              </a:spcBef>
              <a:buNone/>
              <a:defRPr/>
            </a:pPr>
            <a:r>
              <a:rPr lang="ar-SA" dirty="0">
                <a:solidFill>
                  <a:schemeClr val="bg1"/>
                </a:solidFill>
                <a:latin typeface="+mj-lt"/>
              </a:rPr>
              <a:t>وأعد هذا التقرير للتداول العام وتم ارساله لك كعميل، لغرض تقديم المعلومات العامة </a:t>
            </a:r>
            <a:r>
              <a:rPr lang="ar-SA" dirty="0" smtClean="0">
                <a:solidFill>
                  <a:schemeClr val="bg1"/>
                </a:solidFill>
                <a:latin typeface="+mj-lt"/>
              </a:rPr>
              <a:t>فقط. </a:t>
            </a:r>
            <a:r>
              <a:rPr lang="ar-SA" dirty="0">
                <a:solidFill>
                  <a:schemeClr val="bg1"/>
                </a:solidFill>
                <a:latin typeface="+mj-lt"/>
              </a:rPr>
              <a:t>وليس المقصود منه عرض أو تقديم المشورة فيما يتعلق بشراء أو بيع أي ورقة مالية.</a:t>
            </a:r>
          </a:p>
          <a:p>
            <a:pPr marL="0" indent="0" algn="just" rtl="1">
              <a:spcBef>
                <a:spcPts val="185"/>
              </a:spcBef>
              <a:buNone/>
              <a:defRPr/>
            </a:pPr>
            <a:endParaRPr lang="ar-SA" dirty="0">
              <a:solidFill>
                <a:schemeClr val="bg1"/>
              </a:solidFill>
              <a:latin typeface="+mj-lt"/>
            </a:endParaRPr>
          </a:p>
          <a:p>
            <a:pPr marL="0" indent="0" algn="just" rtl="1">
              <a:spcBef>
                <a:spcPts val="185"/>
              </a:spcBef>
              <a:buNone/>
              <a:defRPr/>
            </a:pPr>
            <a:r>
              <a:rPr lang="ar-SA" dirty="0">
                <a:solidFill>
                  <a:schemeClr val="bg1"/>
                </a:solidFill>
                <a:latin typeface="+mj-lt"/>
              </a:rPr>
              <a:t>على الرغم من أن المعلومات في هذا التقرير تم جمعها من </a:t>
            </a:r>
            <a:r>
              <a:rPr lang="ar-KW" dirty="0" smtClean="0">
                <a:solidFill>
                  <a:schemeClr val="bg1"/>
                </a:solidFill>
                <a:latin typeface="+mj-lt"/>
              </a:rPr>
              <a:t>ال</a:t>
            </a:r>
            <a:r>
              <a:rPr lang="ar-SA" dirty="0" smtClean="0">
                <a:solidFill>
                  <a:schemeClr val="bg1"/>
                </a:solidFill>
                <a:latin typeface="+mj-lt"/>
              </a:rPr>
              <a:t>مصادر </a:t>
            </a:r>
            <a:r>
              <a:rPr lang="ar-SA" dirty="0">
                <a:solidFill>
                  <a:schemeClr val="bg1"/>
                </a:solidFill>
                <a:latin typeface="+mj-lt"/>
              </a:rPr>
              <a:t>التي تعتقد الشركة بأنها موثوق بها، </a:t>
            </a:r>
            <a:r>
              <a:rPr lang="ar-SA" dirty="0" smtClean="0">
                <a:solidFill>
                  <a:schemeClr val="bg1"/>
                </a:solidFill>
                <a:latin typeface="+mj-lt"/>
              </a:rPr>
              <a:t>نحن </a:t>
            </a:r>
            <a:r>
              <a:rPr lang="ar-SA" dirty="0">
                <a:solidFill>
                  <a:schemeClr val="bg1"/>
                </a:solidFill>
                <a:latin typeface="+mj-lt"/>
              </a:rPr>
              <a:t>لم نقم بالتحقق منها بشكل مستقل سواء كانت دقيقة </a:t>
            </a:r>
            <a:r>
              <a:rPr lang="ar-SA" dirty="0" smtClean="0">
                <a:solidFill>
                  <a:schemeClr val="bg1"/>
                </a:solidFill>
                <a:latin typeface="+mj-lt"/>
              </a:rPr>
              <a:t>أوغير </a:t>
            </a:r>
            <a:r>
              <a:rPr lang="ar-SA" dirty="0">
                <a:solidFill>
                  <a:schemeClr val="bg1"/>
                </a:solidFill>
                <a:latin typeface="+mj-lt"/>
              </a:rPr>
              <a:t>كاملة. لا توجد مسؤولية على الشركة بسبب أي خسائر ناتجة بصورة مباشرة أو غير مباشرة، من استخدام هذه المعلومات.</a:t>
            </a:r>
          </a:p>
          <a:p>
            <a:pPr marL="0" indent="0" algn="just" rtl="1">
              <a:spcBef>
                <a:spcPts val="185"/>
              </a:spcBef>
              <a:buNone/>
              <a:defRPr/>
            </a:pPr>
            <a:endParaRPr lang="ar-SA" dirty="0">
              <a:solidFill>
                <a:schemeClr val="bg1"/>
              </a:solidFill>
              <a:latin typeface="+mj-lt"/>
            </a:endParaRPr>
          </a:p>
          <a:p>
            <a:pPr marL="0" indent="0" algn="just" rtl="1">
              <a:spcBef>
                <a:spcPts val="185"/>
              </a:spcBef>
              <a:buNone/>
              <a:defRPr/>
            </a:pPr>
            <a:r>
              <a:rPr lang="ar-SA" dirty="0">
                <a:solidFill>
                  <a:schemeClr val="bg1"/>
                </a:solidFill>
              </a:rPr>
              <a:t>شركة الاستثمارات الوطنية</a:t>
            </a:r>
            <a:r>
              <a:rPr lang="ar-KW" dirty="0">
                <a:solidFill>
                  <a:schemeClr val="bg1"/>
                </a:solidFill>
              </a:rPr>
              <a:t>  ش.م.ك.ع.</a:t>
            </a:r>
            <a:endParaRPr lang="ar-SA" dirty="0">
              <a:solidFill>
                <a:schemeClr val="bg1"/>
              </a:solidFill>
            </a:endParaRPr>
          </a:p>
        </p:txBody>
      </p:sp>
      <p:sp>
        <p:nvSpPr>
          <p:cNvPr id="6" name="Text Placeholder 7"/>
          <p:cNvSpPr txBox="1">
            <a:spLocks/>
          </p:cNvSpPr>
          <p:nvPr/>
        </p:nvSpPr>
        <p:spPr bwMode="gray">
          <a:xfrm>
            <a:off x="5080000" y="8647089"/>
            <a:ext cx="1273633" cy="430968"/>
          </a:xfrm>
          <a:prstGeom prst="rect">
            <a:avLst/>
          </a:prstGeom>
        </p:spPr>
        <p:txBody>
          <a:bodyPr vert="horz" lIns="0" tIns="0" rIns="132923" bIns="0" rtlCol="0">
            <a:noAutofit/>
          </a:bodyPr>
          <a:lstStyle/>
          <a:p>
            <a:pPr algn="r">
              <a:buFont typeface="Arial" pitchFamily="34" charset="0"/>
              <a:buNone/>
              <a:defRPr/>
            </a:pPr>
            <a:r>
              <a:rPr lang="ar-SA" sz="646" b="1" dirty="0">
                <a:solidFill>
                  <a:schemeClr val="bg1"/>
                </a:solidFill>
                <a:cs typeface="Arial" pitchFamily="34" charset="0"/>
              </a:rPr>
              <a:t>شركة الاستثمارات الوطنية</a:t>
            </a:r>
          </a:p>
          <a:p>
            <a:pPr algn="r">
              <a:buFont typeface="Arial" pitchFamily="34" charset="0"/>
              <a:buNone/>
              <a:defRPr/>
            </a:pPr>
            <a:r>
              <a:rPr lang="ar-SA" sz="646" b="1" dirty="0">
                <a:solidFill>
                  <a:schemeClr val="bg1"/>
                </a:solidFill>
                <a:cs typeface="Arial" pitchFamily="34" charset="0"/>
              </a:rPr>
              <a:t>شرق, شارع المتنبي</a:t>
            </a:r>
          </a:p>
          <a:p>
            <a:pPr algn="r">
              <a:buFont typeface="Arial" pitchFamily="34" charset="0"/>
              <a:buNone/>
              <a:defRPr/>
            </a:pPr>
            <a:r>
              <a:rPr lang="ar-SA" sz="646" b="1" dirty="0">
                <a:solidFill>
                  <a:schemeClr val="bg1"/>
                </a:solidFill>
                <a:cs typeface="Arial" pitchFamily="34" charset="0"/>
              </a:rPr>
              <a:t>مبنى </a:t>
            </a:r>
            <a:r>
              <a:rPr lang="ar-SA" sz="646" b="1" dirty="0" smtClean="0">
                <a:solidFill>
                  <a:schemeClr val="bg1"/>
                </a:solidFill>
                <a:cs typeface="Arial" pitchFamily="34" charset="0"/>
              </a:rPr>
              <a:t>الخليجية</a:t>
            </a:r>
            <a:endParaRPr lang="en-US" sz="646" b="1" dirty="0" smtClean="0">
              <a:solidFill>
                <a:schemeClr val="bg1"/>
              </a:solidFill>
              <a:cs typeface="Arial" pitchFamily="34" charset="0"/>
            </a:endParaRPr>
          </a:p>
          <a:p>
            <a:pPr algn="r">
              <a:buFont typeface="Arial" pitchFamily="34" charset="0"/>
              <a:buNone/>
              <a:defRPr/>
            </a:pPr>
            <a:r>
              <a:rPr lang="ar-KW" sz="646" b="1" dirty="0" smtClean="0">
                <a:solidFill>
                  <a:schemeClr val="bg1"/>
                </a:solidFill>
                <a:cs typeface="Arial" pitchFamily="34" charset="0"/>
              </a:rPr>
              <a:t>ص. ب. 25667 الصفاة 13117 الكويت </a:t>
            </a:r>
            <a:endParaRPr lang="ar-SA" sz="646" b="1" dirty="0">
              <a:solidFill>
                <a:schemeClr val="bg1"/>
              </a:solidFill>
              <a:cs typeface="Arial"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993067" cy="8983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304480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17723</TotalTime>
  <Words>1119</Words>
  <Application>Microsoft Office PowerPoint</Application>
  <PresentationFormat>On-screen Show (4:3)</PresentationFormat>
  <Paragraphs>68</Paragraphs>
  <Slides>7</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Links</vt:lpstr>
      </vt:variant>
      <vt:variant>
        <vt:i4>11</vt:i4>
      </vt:variant>
      <vt:variant>
        <vt:lpstr>Slide Titles</vt:lpstr>
      </vt:variant>
      <vt:variant>
        <vt:i4>7</vt:i4>
      </vt:variant>
    </vt:vector>
  </HeadingPairs>
  <TitlesOfParts>
    <vt:vector size="24" baseType="lpstr">
      <vt:lpstr>Arial</vt:lpstr>
      <vt:lpstr>Calibri</vt:lpstr>
      <vt:lpstr>Calibri Light</vt:lpstr>
      <vt:lpstr>Times New Roman</vt:lpstr>
      <vt:lpstr>Wingdings</vt:lpstr>
      <vt:lpstr>Office Theme</vt:lpstr>
      <vt:lpstr>file:///\\nicfps\laid$\Researches%20&amp;%20Studies\Work%20Files\Periodic%20Reports\Boursa%20Kuwait\Weekly\2020\Master%20Model%20for%20weekly%20(wealth%20management)v.1%20-%20Copy.xlsx!Indcies%20!R2C2:R7C9</vt:lpstr>
      <vt:lpstr>file:///\\nicfps\laid$\Researches%20&amp;%20Studies\Work%20Files\Periodic%20Reports\Boursa%20Kuwait\Weekly\2020\Master%20Model%20for%20weekly%20(wealth%20management)v.1%20-%20Copy.xlsx!sector%20indices%20%20!%5bMaster%20Model%20for%20weekly%20(wealth%20management)v.1%20-%20Copy.xlsx%5dsector%20indices%20%20%20Chart%201</vt:lpstr>
      <vt:lpstr>file:///\\nicfps\laid$\Researches%20&amp;%20Studies\Work%20Files\Periodic%20Reports\Boursa%20Kuwait\Weekly\2020\Master%20Model%20for%20weekly%20(wealth%20management)v.1%20-%20Copy.xlsx!sector%20indices%20%20!%5bMaster%20Model%20for%20weekly%20(wealth%20management)v.1%20-%20Copy.xlsx%5dsector%20indices%20%20%20Chart%202</vt:lpstr>
      <vt:lpstr>file:///\\nicfps\laid$\Researches%20&amp;%20Studies\Work%20Files\Periodic%20Reports\Boursa%20Kuwait\Weekly\2020\Master%20Model%20for%20weekly%20(wealth%20management)v.1%20-%20Copy.xlsx!sector%20indices%20%20!R2C24:R17C28</vt:lpstr>
      <vt:lpstr>file:///\\nicfps\laid$\Researches%20&amp;%20Studies\Work%20Files\Periodic%20Reports\Boursa%20Kuwait\Weekly\2020\Master%20Model%20for%20weekly%20(wealth%20management)v.1%20-%20Copy.xlsx!Companies%20(P%20Market)!R3C2:R25C9</vt:lpstr>
      <vt:lpstr>file:///\\nicfps\laid$\Researches%20&amp;%20Studies\Work%20Files\Periodic%20Reports\Boursa%20Kuwait\Weekly\2020\Master%20Model%20for%20weekly%20(wealth%20management)v.1%20-%20Copy.xlsx!(P%20Market)%20chart!%5bMaster%20Model%20for%20weekly%20(wealth%20management)v.1%20-%20Copy.xlsx%5d(P%20Market)%20chart%20Chart%202</vt:lpstr>
      <vt:lpstr>file:///\\nicfps\laid$\Researches%20&amp;%20Studies\Work%20Files\Periodic%20Reports\Boursa%20Kuwait\Weekly\2020\Master%20Model%20for%20weekly%20(wealth%20management)v.1%20-%20Copy.xlsx!companies%20(Main%20Market&amp;%20chart)!R3C22:R15C29</vt:lpstr>
      <vt:lpstr>file:///\\nicfps\laid$\Researches%20&amp;%20Studies\Work%20Files\Periodic%20Reports\Boursa%20Kuwait\Weekly\2020\Master%20Model%20for%20weekly%20(wealth%20management)v.1%20-%20Copy.xlsx!companies%20(Main%20Market&amp;%20chart)!%5bMaster%20Model%20for%20weekly%20(wealth%20management)v.1%20-%20Copy.xlsx%5dcompanies%20(Main%20Market&amp;%20chart)%20Chart%201</vt:lpstr>
      <vt:lpstr>file:///\\nicfps\laid$\Researches%20&amp;%20Studies\Work%20Files\Periodic%20Reports\Boursa%20Kuwait\Weekly\2020\Master%20Model%20for%20weekly%20(wealth%20management)v.1%20-%20Copy.xlsx!companies%20(Main%20Market&amp;%20chart)!R3C12:R15C19</vt:lpstr>
      <vt:lpstr>file:///\\nicfps\laid$\Researches%20&amp;%20Studies\Work%20Files\Periodic%20Reports\Boursa%20Kuwait\Weekly\2020\Master%20Model%20for%20weekly%20(wealth%20management)v.1%20-%20Copy.xlsx!companies%20(Main%20Market&amp;%20chart)!R3C2:R15C9</vt:lpstr>
      <vt:lpstr>file:///\\nicfps\laid$\Researches%20&amp;%20Studies\Work%20Files\Periodic%20Reports\Boursa%20Kuwait\Weekly\2020\Master%20Model%20for%20weekly%20(wealth%20management)v.1%20-%20Copy.xlsx!companies%20(Main%20Market&amp;%20chart)!R3C32:R15C39</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شركة الاستثمارات الوطنية  ش.م.ك.</dc:title>
  <dc:creator>Alaa Alatilie</dc:creator>
  <cp:lastModifiedBy>Hossam Ahmed</cp:lastModifiedBy>
  <cp:revision>3684</cp:revision>
  <cp:lastPrinted>2019-01-10T11:21:43Z</cp:lastPrinted>
  <dcterms:created xsi:type="dcterms:W3CDTF">2015-01-14T07:25:06Z</dcterms:created>
  <dcterms:modified xsi:type="dcterms:W3CDTF">2020-12-31T11:53:06Z</dcterms:modified>
</cp:coreProperties>
</file>