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336"/>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12/31/2020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12/31/2020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12/31/2020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12/31/2020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12/31/2020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2020/12/31</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952340"/>
            <a:ext cx="6591300" cy="5687776"/>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الكويت تغلق </a:t>
            </a:r>
            <a:r>
              <a:rPr lang="ar-SA" sz="11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على خسائر أسبوعية بنحو 0.4%</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المنتهي في الحادي والثلاثون من </a:t>
            </a:r>
            <a:r>
              <a:rPr lang="ar-SA" sz="1100" dirty="0" smtClean="0">
                <a:latin typeface="Calibri" panose="020F0502020204030204" pitchFamily="34" charset="0"/>
                <a:ea typeface="Calibri" panose="020F0502020204030204" pitchFamily="34" charset="0"/>
              </a:rPr>
              <a:t>ديسمبر</a:t>
            </a:r>
            <a:r>
              <a:rPr lang="en-US" sz="1100" dirty="0" smtClean="0">
                <a:latin typeface="Calibri" panose="020F0502020204030204" pitchFamily="34" charset="0"/>
                <a:ea typeface="Calibri" panose="020F0502020204030204" pitchFamily="34" charset="0"/>
              </a:rPr>
              <a:t> 2020</a:t>
            </a:r>
            <a:r>
              <a:rPr lang="ar-SA" sz="1100" dirty="0" smtClean="0">
                <a:latin typeface="Calibri" panose="020F0502020204030204" pitchFamily="34" charset="0"/>
                <a:ea typeface="Calibri" panose="020F0502020204030204" pitchFamily="34" charset="0"/>
              </a:rPr>
              <a:t>على </a:t>
            </a:r>
            <a:r>
              <a:rPr lang="ar-SA" sz="1100" dirty="0">
                <a:latin typeface="Calibri" panose="020F0502020204030204" pitchFamily="34" charset="0"/>
                <a:ea typeface="Calibri" panose="020F0502020204030204" pitchFamily="34" charset="0"/>
              </a:rPr>
              <a:t>تباين في أداء مؤشراتها بالمقارنة مع اقفال الأسبوع الماضي، حيث تراجع مؤشر السوق العام بنسبة 0.4%، ومؤشر السوق الأول بنسبة 0.6%،  في حين ارتفع مؤشر السوق الرئيسي منفردا بنسبة 0.1%. كما تراجع المعدل اليومي لقيمة الأسهم المتداولة بنسبة 27.7% إلى 23.4 مليون د.ك خلال الأسبوع بالمقارنة مع 32.4 مليون د.ك للأسبوع الماضي، أما المعدل اليومي لكمية الأسهم المتداولة فقد ارتفع بنسبة 8% إلي 200 مليون سهم بالمقارنة مع 185 مليون سهم</a:t>
            </a:r>
            <a:r>
              <a:rPr lang="ar-SA" sz="1100" dirty="0" smtClean="0">
                <a:latin typeface="Calibri" panose="020F0502020204030204" pitchFamily="34" charset="0"/>
                <a:ea typeface="Calibri" panose="020F0502020204030204" pitchFamily="34" charset="0"/>
              </a:rPr>
              <a:t>.</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جاء أداء مؤشرات البورصة خلال تداولات الأسبوع الأخير من العام الجاري متباينا بشكل طفيف، حيث أقفلت ثلاث جلسات في النطاق الإيجابي، بينما أقفلت جلستين فقط في المربع الأحمر، يُذكر أن حالة الهدوء النسبي لا تزال </a:t>
            </a:r>
            <a:r>
              <a:rPr lang="ar-SA" sz="1100" dirty="0" smtClean="0">
                <a:latin typeface="Calibri" panose="020F0502020204030204" pitchFamily="34" charset="0"/>
                <a:ea typeface="Calibri" panose="020F0502020204030204" pitchFamily="34" charset="0"/>
              </a:rPr>
              <a:t>ظاهرة </a:t>
            </a:r>
            <a:r>
              <a:rPr lang="ar-SA" sz="1100" dirty="0">
                <a:latin typeface="Calibri" panose="020F0502020204030204" pitchFamily="34" charset="0"/>
                <a:ea typeface="Calibri" panose="020F0502020204030204" pitchFamily="34" charset="0"/>
              </a:rPr>
              <a:t>على تداولات الفترة بشكل عام، واستمرار </a:t>
            </a:r>
            <a:r>
              <a:rPr lang="ar-SA" sz="1100" dirty="0" smtClean="0">
                <a:latin typeface="Calibri" panose="020F0502020204030204" pitchFamily="34" charset="0"/>
                <a:ea typeface="Calibri" panose="020F0502020204030204" pitchFamily="34" charset="0"/>
              </a:rPr>
              <a:t>حالة </a:t>
            </a:r>
            <a:r>
              <a:rPr lang="ar-SA" sz="1100" dirty="0">
                <a:latin typeface="Calibri" panose="020F0502020204030204" pitchFamily="34" charset="0"/>
                <a:ea typeface="Calibri" panose="020F0502020204030204" pitchFamily="34" charset="0"/>
              </a:rPr>
              <a:t>العزوف على أسهم السوق الأول بشكل خاص، </a:t>
            </a:r>
            <a:r>
              <a:rPr lang="ar-SA" sz="1100" dirty="0" smtClean="0">
                <a:latin typeface="Calibri" panose="020F0502020204030204" pitchFamily="34" charset="0"/>
                <a:ea typeface="Calibri" panose="020F0502020204030204" pitchFamily="34" charset="0"/>
              </a:rPr>
              <a:t>مع وجود </a:t>
            </a:r>
            <a:r>
              <a:rPr lang="ar-SA" sz="1100" dirty="0">
                <a:latin typeface="Calibri" panose="020F0502020204030204" pitchFamily="34" charset="0"/>
                <a:ea typeface="Calibri" panose="020F0502020204030204" pitchFamily="34" charset="0"/>
              </a:rPr>
              <a:t>زخم شرائي واضح على شريحة من أسهم السوق الرئيسي الأمر الذي انعكس </a:t>
            </a:r>
            <a:r>
              <a:rPr lang="ar-SA" sz="1100" dirty="0" smtClean="0">
                <a:latin typeface="Calibri" panose="020F0502020204030204" pitchFamily="34" charset="0"/>
                <a:ea typeface="Calibri" panose="020F0502020204030204" pitchFamily="34" charset="0"/>
              </a:rPr>
              <a:t>على تراجع </a:t>
            </a:r>
            <a:r>
              <a:rPr lang="ar-SA" sz="1100" dirty="0">
                <a:latin typeface="Calibri" panose="020F0502020204030204" pitchFamily="34" charset="0"/>
                <a:ea typeface="Calibri" panose="020F0502020204030204" pitchFamily="34" charset="0"/>
              </a:rPr>
              <a:t>مؤشر السوق العام وكذلك السوق الأول، بينما ارتفع مؤشر السوق الرئيسي بنسبة 0.1%، ناهيك عن تراجع المعدل اليومي لقيم التداول وبالمقابل ارتفاع </a:t>
            </a:r>
            <a:r>
              <a:rPr lang="ar-SA" sz="1100" dirty="0" smtClean="0">
                <a:latin typeface="Calibri" panose="020F0502020204030204" pitchFamily="34" charset="0"/>
                <a:ea typeface="Calibri" panose="020F0502020204030204" pitchFamily="34" charset="0"/>
              </a:rPr>
              <a:t>المعدل اليومي لأحجام </a:t>
            </a:r>
            <a:r>
              <a:rPr lang="ar-SA" sz="1100" dirty="0">
                <a:latin typeface="Calibri" panose="020F0502020204030204" pitchFamily="34" charset="0"/>
                <a:ea typeface="Calibri" panose="020F0502020204030204" pitchFamily="34" charset="0"/>
              </a:rPr>
              <a:t>التداول، في اشارة على </a:t>
            </a:r>
            <a:r>
              <a:rPr lang="ar-SA" sz="1100" dirty="0" smtClean="0">
                <a:latin typeface="Calibri" panose="020F0502020204030204" pitchFamily="34" charset="0"/>
                <a:ea typeface="Calibri" panose="020F0502020204030204" pitchFamily="34" charset="0"/>
              </a:rPr>
              <a:t>استمرار  </a:t>
            </a:r>
            <a:r>
              <a:rPr lang="ar-SA" sz="1100" dirty="0">
                <a:latin typeface="Calibri" panose="020F0502020204030204" pitchFamily="34" charset="0"/>
                <a:ea typeface="Calibri" panose="020F0502020204030204" pitchFamily="34" charset="0"/>
              </a:rPr>
              <a:t>توجه الزخم الشرائي والمضاربي نحو أسهم السوق الرئيسي</a:t>
            </a:r>
            <a:r>
              <a:rPr lang="ar-SA" sz="1100" dirty="0" smtClean="0">
                <a:latin typeface="Calibri" panose="020F0502020204030204" pitchFamily="34" charset="0"/>
                <a:ea typeface="Calibri" panose="020F0502020204030204" pitchFamily="34" charset="0"/>
              </a:rPr>
              <a:t>.</a:t>
            </a:r>
          </a:p>
          <a:p>
            <a:pPr algn="justLow" rtl="1">
              <a:lnSpc>
                <a:spcPct val="150000"/>
              </a:lnSpc>
              <a:spcAft>
                <a:spcPts val="800"/>
              </a:spcAft>
            </a:pPr>
            <a:r>
              <a:rPr lang="ar-SA" sz="1200" b="1" u="sng" dirty="0"/>
              <a:t>أهم افصاحات الشركات خلال الفترة</a:t>
            </a:r>
            <a:endParaRPr lang="en-US" sz="1200" dirty="0"/>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rPr>
              <a:t>قرر مجلس إدارة  بيت التمويل الكويتي تأجيل البدء في إعادة تحديث الدراسات الخاصة بالإستحواذ على البنك الأهلي المتحد – البحرين-  من حيث الجدوى والتوقيت وتكليف جهة استشارية عالمية للقيام بذلك.</a:t>
            </a:r>
            <a:endParaRPr lang="en-US" sz="11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rPr>
              <a:t>حصل بنك برقان على قرض مصرفي لمدة ثلاث سنوات من قبل مجموعة بنوك دولية واقليمية بقيمة 390 مليون دولار </a:t>
            </a:r>
            <a:r>
              <a:rPr lang="ar-SA" sz="1100" dirty="0" smtClean="0">
                <a:latin typeface="Calibri" panose="020F0502020204030204" pitchFamily="34" charset="0"/>
                <a:ea typeface="Calibri" panose="020F0502020204030204" pitchFamily="34" charset="0"/>
              </a:rPr>
              <a:t>أمريكي وبسعر </a:t>
            </a:r>
            <a:r>
              <a:rPr lang="ar-SA" sz="1100" dirty="0">
                <a:latin typeface="Calibri" panose="020F0502020204030204" pitchFamily="34" charset="0"/>
                <a:ea typeface="Calibri" panose="020F0502020204030204" pitchFamily="34" charset="0"/>
              </a:rPr>
              <a:t>فائدة يعادل 110 نقطة أساس فوق سعر الليبور الأمريكي.</a:t>
            </a:r>
            <a:endParaRPr lang="en-US" sz="11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rPr>
              <a:t>وافقت الجمعية العامة غير العادية للشركة الأولى للإستثمار على إطفاء جزء من الخسائر المتراكمة والبالغة 42.9 مليون د.ك.</a:t>
            </a:r>
            <a:endParaRPr lang="en-US" sz="11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rPr>
              <a:t>أفادت شركة أعيان للإجارة </a:t>
            </a:r>
            <a:r>
              <a:rPr lang="ar-SA" sz="1100" dirty="0" smtClean="0">
                <a:latin typeface="Calibri" panose="020F0502020204030204" pitchFamily="34" charset="0"/>
                <a:ea typeface="Calibri" panose="020F0502020204030204" pitchFamily="34" charset="0"/>
              </a:rPr>
              <a:t>والإستثمار </a:t>
            </a:r>
            <a:r>
              <a:rPr lang="ar-SA" sz="1100" dirty="0">
                <a:latin typeface="Calibri" panose="020F0502020204030204" pitchFamily="34" charset="0"/>
                <a:ea typeface="Calibri" panose="020F0502020204030204" pitchFamily="34" charset="0"/>
              </a:rPr>
              <a:t>بتوصلها لإتفاق مع أحد دائنيها لإجراء التسوية النهائية لسداد مديونيتها تماشيا مع الحكم الصادر من محكمة التمييز، وذلك من خلال سداد مبلغ نقدي وتحويل عدد من الأسهم في شركة توازن القابضة</a:t>
            </a:r>
            <a:r>
              <a:rPr lang="ar-SA" sz="1100" dirty="0" smtClean="0">
                <a:latin typeface="Calibri" panose="020F0502020204030204" pitchFamily="34" charset="0"/>
                <a:ea typeface="Calibri" panose="020F0502020204030204" pitchFamily="34" charset="0"/>
              </a:rPr>
              <a:t>.</a:t>
            </a:r>
            <a:endParaRPr lang="en-US"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372677511"/>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31812"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91300" cy="3167534"/>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أهم </a:t>
            </a:r>
            <a:r>
              <a:rPr lang="ar-SA" sz="1100" b="1" u="sng" dirty="0">
                <a:latin typeface="Calibri" panose="020F0502020204030204" pitchFamily="34" charset="0"/>
                <a:ea typeface="Calibri" panose="020F0502020204030204" pitchFamily="34" charset="0"/>
                <a:cs typeface="Calibri" panose="020F0502020204030204" pitchFamily="34" charset="0"/>
              </a:rPr>
              <a:t>افصاحات الشركات خلال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الفترة</a:t>
            </a:r>
            <a:endParaRPr lang="en-US" sz="1100" dirty="0"/>
          </a:p>
          <a:p>
            <a:pPr marL="171450" lvl="0" indent="-171450" algn="justLow" rtl="1">
              <a:lnSpc>
                <a:spcPct val="150000"/>
              </a:lnSpc>
              <a:spcAft>
                <a:spcPts val="800"/>
              </a:spcAft>
              <a:buFont typeface="Arial" panose="020B0604020202020204" pitchFamily="34" charset="0"/>
              <a:buChar char="•"/>
            </a:pPr>
            <a:r>
              <a:rPr lang="ar-SA" sz="1100" dirty="0">
                <a:latin typeface="Calibri" panose="020F0502020204030204" pitchFamily="34" charset="0"/>
                <a:ea typeface="Calibri" panose="020F0502020204030204" pitchFamily="34" charset="0"/>
              </a:rPr>
              <a:t>وافقت الجمعية العامة العادية لشركة أركان الكويت العقارية على اقتراح مجلس إدارة الشركة بزيادة نسبة التوزيع النقدي المقترح إلى 6% بدلا من 4% للسهم الواحد.</a:t>
            </a:r>
            <a:endParaRPr lang="en-US" sz="11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Arial" panose="020B0604020202020204" pitchFamily="34" charset="0"/>
              <a:buChar char="•"/>
            </a:pPr>
            <a:r>
              <a:rPr lang="ar-SA" sz="1100" dirty="0">
                <a:latin typeface="Calibri" panose="020F0502020204030204" pitchFamily="34" charset="0"/>
                <a:ea typeface="Calibri" panose="020F0502020204030204" pitchFamily="34" charset="0"/>
              </a:rPr>
              <a:t>وافقت هيئة أسواق المال على نشر مستند العرض الإلزامي المقدم من السيد/ سالم عبدالله الحوسني على جميع الأسهم المتبقية في الشركة الكويتية السورية القابضة بسعر 30 فلس للسهم الواحد، وقد تم تعيين شركة الإستثمارات الوطنية مديرا لعملية الإستحواذ.</a:t>
            </a:r>
            <a:endParaRPr lang="en-US" sz="1100" dirty="0">
              <a:latin typeface="Calibri" panose="020F0502020204030204" pitchFamily="34" charset="0"/>
              <a:ea typeface="Calibri" panose="020F0502020204030204" pitchFamily="34" charset="0"/>
            </a:endParaRPr>
          </a:p>
          <a:p>
            <a:pPr marL="171450" lvl="0" indent="-171450" algn="justLow" rtl="1">
              <a:lnSpc>
                <a:spcPct val="150000"/>
              </a:lnSpc>
              <a:spcAft>
                <a:spcPts val="800"/>
              </a:spcAft>
              <a:buFont typeface="Arial" panose="020B0604020202020204" pitchFamily="34" charset="0"/>
              <a:buChar char="•"/>
            </a:pPr>
            <a:r>
              <a:rPr lang="ar-SA" sz="1100" dirty="0">
                <a:latin typeface="Calibri" panose="020F0502020204030204" pitchFamily="34" charset="0"/>
                <a:ea typeface="Calibri" panose="020F0502020204030204" pitchFamily="34" charset="0"/>
              </a:rPr>
              <a:t>أفادت شركة المنار للتمويل والإستثمار </a:t>
            </a:r>
            <a:r>
              <a:rPr lang="ar-SA" sz="1100" dirty="0" smtClean="0">
                <a:latin typeface="Calibri" panose="020F0502020204030204" pitchFamily="34" charset="0"/>
                <a:ea typeface="Calibri" panose="020F0502020204030204" pitchFamily="34" charset="0"/>
              </a:rPr>
              <a:t>بأنها </a:t>
            </a:r>
            <a:r>
              <a:rPr lang="ar-SA" sz="1100" dirty="0">
                <a:latin typeface="Calibri" panose="020F0502020204030204" pitchFamily="34" charset="0"/>
                <a:ea typeface="Calibri" panose="020F0502020204030204" pitchFamily="34" charset="0"/>
              </a:rPr>
              <a:t>قامت بتوقيع اتفاقية صانع سوق مع شركة ثروة للإستثمار بتاريخ 30 ديسمبر 2020. </a:t>
            </a:r>
            <a:endParaRPr lang="en-US" sz="1100" dirty="0">
              <a:latin typeface="Calibri" panose="020F0502020204030204" pitchFamily="34" charset="0"/>
              <a:ea typeface="Calibri" panose="020F0502020204030204" pitchFamily="34" charset="0"/>
            </a:endParaRPr>
          </a:p>
          <a:p>
            <a:pPr algn="justLow" rtl="1">
              <a:lnSpc>
                <a:spcPct val="150000"/>
              </a:lnSpc>
              <a:spcAft>
                <a:spcPts val="800"/>
              </a:spcAft>
            </a:pPr>
            <a:r>
              <a:rPr lang="ar-SA" sz="1200" b="1" u="sng" dirty="0" smtClean="0"/>
              <a:t>أسعار </a:t>
            </a:r>
            <a:r>
              <a:rPr lang="ar-SA" sz="1200" b="1" u="sng" dirty="0"/>
              <a:t>النفط </a:t>
            </a:r>
            <a:endParaRPr lang="ar-SA" sz="12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استقر سعر خام برنت خلال تداولات الأسبوع فوق مستوى ال 51 دولار أمريكي، مدعوما بتراجع مخزونات النفط الأمريكية بمقدار 6.1 مليون برميل خلال الأسبوع المنتهي في الخامس والعشرون من ديسمبر 2020، وفقا لما أشارت إليه إدارة معلومات الطاقة الأمريكية. يُذكر أن مجموعة "أوبك+" تستعد لزيادة إنتاج الخام بمقدار 500 ألف برميل يومياً بدءاً من شهر يناير 2021 وسط مراقبة تطورات الطلب على النفط.</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الخدمات الإستهلاكية</a:t>
            </a:r>
            <a:r>
              <a:rPr lang="ar-SA" sz="1000" dirty="0" smtClean="0"/>
              <a:t> </a:t>
            </a:r>
            <a:r>
              <a:rPr lang="ar-SA" sz="1000" dirty="0" smtClean="0"/>
              <a:t>بنسبة </a:t>
            </a:r>
            <a:r>
              <a:rPr lang="ar-SA" sz="1000" dirty="0" smtClean="0"/>
              <a:t>1.8%، </a:t>
            </a:r>
            <a:r>
              <a:rPr lang="ar-SA" sz="1000" dirty="0" smtClean="0"/>
              <a:t>تلاه قطاع </a:t>
            </a:r>
            <a:r>
              <a:rPr lang="ar-SA" sz="1000" dirty="0" smtClean="0"/>
              <a:t>الرعاية الصحية بنسبة 1.6%، </a:t>
            </a:r>
            <a:r>
              <a:rPr lang="ar-SA" sz="1000" dirty="0" smtClean="0"/>
              <a:t>في حين كان أول الخاسرين قطاع </a:t>
            </a:r>
            <a:r>
              <a:rPr lang="ar-SA" sz="1000" dirty="0" smtClean="0"/>
              <a:t>البنوك بنسبة 0.7%، </a:t>
            </a:r>
            <a:r>
              <a:rPr lang="ar-SA" sz="1000" dirty="0" smtClean="0"/>
              <a:t>ثم قطاع </a:t>
            </a:r>
            <a:r>
              <a:rPr lang="ar-SA" sz="1000" dirty="0" smtClean="0"/>
              <a:t>الصناعة بنسبة 0.5%.</a:t>
            </a:r>
            <a:endParaRPr lang="ar-SA" sz="1000" dirty="0" smtClean="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 </a:t>
            </a:r>
            <a:r>
              <a:rPr lang="ar-SA" sz="1000" dirty="0" smtClean="0"/>
              <a:t>وقطاع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37.4</a:t>
            </a:r>
            <a:r>
              <a:rPr lang="ar-KW" sz="1000" dirty="0" smtClean="0"/>
              <a:t>%</a:t>
            </a:r>
            <a:r>
              <a:rPr lang="ar-SA" sz="1000" dirty="0" smtClean="0"/>
              <a:t>، 31.1% 12.4%</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65</a:t>
            </a:r>
            <a:r>
              <a:rPr lang="ar-KW" sz="1000" dirty="0" smtClean="0"/>
              <a:t>%</a:t>
            </a:r>
            <a:r>
              <a:rPr lang="ar-SA" sz="1000" dirty="0" smtClean="0"/>
              <a:t>،</a:t>
            </a:r>
            <a:r>
              <a:rPr lang="ar-KW" sz="1000" dirty="0" smtClean="0"/>
              <a:t> </a:t>
            </a:r>
            <a:r>
              <a:rPr lang="ar-SA" sz="1000" dirty="0" smtClean="0"/>
              <a:t>12.4</a:t>
            </a:r>
            <a:r>
              <a:rPr lang="ar-KW" sz="1000" dirty="0" smtClean="0"/>
              <a:t>%و</a:t>
            </a:r>
            <a:r>
              <a:rPr lang="ar-SA" sz="1000" dirty="0" smtClean="0"/>
              <a:t> 9.4%</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519112308"/>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8408"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51713991"/>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8409"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95595039"/>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8410"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البنك الأهلي المتحد – البحرين-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15.2</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227 فلس متراجعا بنسبة 3%</a:t>
            </a:r>
            <a:r>
              <a:rPr lang="ar-KW" sz="1000" dirty="0" smtClean="0"/>
              <a:t>،</a:t>
            </a:r>
            <a:r>
              <a:rPr lang="ar-SA" sz="1000" dirty="0" smtClean="0"/>
              <a:t> وجاء سهم بيت التمويل الكويتي بالمركز الثاني </a:t>
            </a:r>
            <a:r>
              <a:rPr lang="ar-SA" sz="1000" dirty="0"/>
              <a:t>بقيمة تداول بلغ</a:t>
            </a:r>
            <a:r>
              <a:rPr lang="ar-KW" sz="1000" dirty="0"/>
              <a:t>ت</a:t>
            </a:r>
            <a:r>
              <a:rPr lang="ar-SA" sz="1000" dirty="0"/>
              <a:t> </a:t>
            </a:r>
            <a:r>
              <a:rPr lang="ar-SA" sz="1000" dirty="0" smtClean="0"/>
              <a:t>10.6مليون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677 فلس </a:t>
            </a:r>
            <a:r>
              <a:rPr lang="ar-SA" sz="1000" dirty="0"/>
              <a:t>متراجعا </a:t>
            </a:r>
            <a:r>
              <a:rPr lang="ar-SA" sz="1000" dirty="0" smtClean="0"/>
              <a:t>بنسبة 0.3%، </a:t>
            </a:r>
            <a:r>
              <a:rPr lang="ar-KW" sz="1000" dirty="0" smtClean="0"/>
              <a:t>ثم </a:t>
            </a:r>
            <a:r>
              <a:rPr lang="ar-SA" sz="1000" dirty="0" smtClean="0"/>
              <a:t>جاء سهم</a:t>
            </a:r>
            <a:r>
              <a:rPr lang="ar-KW" sz="1000" dirty="0" smtClean="0"/>
              <a:t> </a:t>
            </a:r>
            <a:r>
              <a:rPr lang="ar-SA" sz="1000" dirty="0"/>
              <a:t>بنك الكويت الوطني </a:t>
            </a:r>
            <a:r>
              <a:rPr lang="ar-SA" sz="1000" dirty="0" smtClean="0"/>
              <a:t>بالمركز </a:t>
            </a:r>
            <a:r>
              <a:rPr lang="ar-KW" sz="1000" dirty="0" smtClean="0"/>
              <a:t>الثالث</a:t>
            </a:r>
            <a:r>
              <a:rPr lang="ar-SA" sz="1000" dirty="0" smtClean="0"/>
              <a:t> بقيمة </a:t>
            </a:r>
            <a:r>
              <a:rPr lang="ar-SA" sz="1000" dirty="0"/>
              <a:t>تداول </a:t>
            </a:r>
            <a:r>
              <a:rPr lang="ar-SA" sz="1000" dirty="0" smtClean="0"/>
              <a:t>بلغت 9.7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840 فلس</a:t>
            </a:r>
            <a:r>
              <a:rPr lang="ar-SA" sz="1000" dirty="0"/>
              <a:t> متراجعا </a:t>
            </a:r>
            <a:r>
              <a:rPr lang="ar-SA" sz="1000" dirty="0" smtClean="0"/>
              <a:t>بنسبة 0.8%.</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5,754</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5,195</a:t>
            </a:r>
            <a:r>
              <a:rPr lang="ar-KW" sz="1000" dirty="0" smtClean="0"/>
              <a:t> </a:t>
            </a:r>
            <a:r>
              <a:rPr lang="ar-KW" sz="1000" dirty="0"/>
              <a:t>مليون </a:t>
            </a:r>
            <a:r>
              <a:rPr lang="ar-KW" sz="1000" dirty="0" smtClean="0"/>
              <a:t>د.ك</a:t>
            </a:r>
            <a:r>
              <a:rPr lang="ar-SA" sz="1000" dirty="0" smtClean="0"/>
              <a:t>، ثم شركة الإتصالات المتنقلة </a:t>
            </a:r>
            <a:r>
              <a:rPr lang="ar-KW" sz="1000" dirty="0" smtClean="0"/>
              <a:t>بالمرتبة </a:t>
            </a:r>
            <a:r>
              <a:rPr lang="ar-KW" sz="1000" dirty="0"/>
              <a:t>الثالثة بقيمة رأسمالية بلغت </a:t>
            </a:r>
            <a:r>
              <a:rPr lang="ar-SA" sz="1000" dirty="0" smtClean="0"/>
              <a:t>2,622</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03841080"/>
              </p:ext>
            </p:extLst>
          </p:nvPr>
        </p:nvGraphicFramePr>
        <p:xfrm>
          <a:off x="152400" y="1184716"/>
          <a:ext cx="6591300" cy="4029075"/>
        </p:xfrm>
        <a:graphic>
          <a:graphicData uri="http://schemas.openxmlformats.org/presentationml/2006/ole">
            <mc:AlternateContent xmlns:mc="http://schemas.openxmlformats.org/markup-compatibility/2006">
              <mc:Choice xmlns:v="urn:schemas-microsoft-com:vml" Requires="v">
                <p:oleObj spid="_x0000_s136754"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84716"/>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912365927"/>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755"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الشركة الأولى للإستثمار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13.2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43</a:t>
            </a:r>
            <a:r>
              <a:rPr lang="ar-KW" sz="1000" dirty="0" smtClean="0"/>
              <a:t> </a:t>
            </a:r>
            <a:r>
              <a:rPr lang="ar-SA" sz="1000" dirty="0" smtClean="0"/>
              <a:t>فلس مرتفعا بنسبة 19.8%</a:t>
            </a:r>
            <a:r>
              <a:rPr lang="ar-KW" sz="1000" dirty="0" smtClean="0"/>
              <a:t>، </a:t>
            </a:r>
            <a:r>
              <a:rPr lang="ar-SA" sz="1000" dirty="0" smtClean="0"/>
              <a:t>وجاء سهم مجموعة أرزان للتمويل والإستثمار </a:t>
            </a:r>
            <a:r>
              <a:rPr lang="ar-SA" sz="1000" dirty="0"/>
              <a:t>بالمركز </a:t>
            </a:r>
            <a:r>
              <a:rPr lang="ar-SA" sz="1000" dirty="0" smtClean="0"/>
              <a:t>الثاني </a:t>
            </a:r>
            <a:r>
              <a:rPr lang="ar-SA" sz="1000" dirty="0"/>
              <a:t>بقيمة تداول </a:t>
            </a:r>
            <a:r>
              <a:rPr lang="ar-SA" sz="1000" dirty="0" smtClean="0"/>
              <a:t>بلغت 5.6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55.8 </a:t>
            </a:r>
            <a:r>
              <a:rPr lang="ar-SA" sz="1000" dirty="0"/>
              <a:t>فلس </a:t>
            </a:r>
            <a:r>
              <a:rPr lang="ar-SA" sz="1000" dirty="0" smtClean="0"/>
              <a:t>مرتفعا </a:t>
            </a:r>
            <a:r>
              <a:rPr lang="ar-SA" sz="1000" dirty="0"/>
              <a:t>بنسبة </a:t>
            </a:r>
            <a:r>
              <a:rPr lang="ar-SA" sz="1000" dirty="0" smtClean="0"/>
              <a:t>0.4%، ثم جاء </a:t>
            </a:r>
            <a:r>
              <a:rPr lang="ar-SA" sz="1000" dirty="0"/>
              <a:t>سهم</a:t>
            </a:r>
            <a:r>
              <a:rPr lang="ar-KW" sz="1000" dirty="0"/>
              <a:t> </a:t>
            </a:r>
            <a:r>
              <a:rPr lang="ar-SA" sz="1000" dirty="0"/>
              <a:t>شركة عقارات الكويت بالمركز </a:t>
            </a:r>
            <a:r>
              <a:rPr lang="ar-SA" sz="1000" dirty="0" smtClean="0"/>
              <a:t>الثالث </a:t>
            </a:r>
            <a:r>
              <a:rPr lang="ar-SA" sz="1000" dirty="0"/>
              <a:t>بقيمة تداول بلغ</a:t>
            </a:r>
            <a:r>
              <a:rPr lang="ar-KW" sz="1000" dirty="0" smtClean="0"/>
              <a:t>ت</a:t>
            </a:r>
            <a:r>
              <a:rPr lang="ar-SA" sz="1000" dirty="0"/>
              <a:t> </a:t>
            </a:r>
            <a:r>
              <a:rPr lang="ar-SA" sz="1000" dirty="0" smtClean="0"/>
              <a:t>4.1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109 فلس متراجعا بنسبة 1.8%.</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626</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425</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934278829"/>
              </p:ext>
            </p:extLst>
          </p:nvPr>
        </p:nvGraphicFramePr>
        <p:xfrm>
          <a:off x="166689" y="1150938"/>
          <a:ext cx="6577012" cy="2314575"/>
        </p:xfrm>
        <a:graphic>
          <a:graphicData uri="http://schemas.openxmlformats.org/presentationml/2006/ole">
            <mc:AlternateContent xmlns:mc="http://schemas.openxmlformats.org/markup-compatibility/2006">
              <mc:Choice xmlns:v="urn:schemas-microsoft-com:vml" Requires="v">
                <p:oleObj spid="_x0000_s135033"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140179990"/>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5034"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812604600"/>
              </p:ext>
            </p:extLst>
          </p:nvPr>
        </p:nvGraphicFramePr>
        <p:xfrm>
          <a:off x="157163" y="3673475"/>
          <a:ext cx="6591300" cy="2314575"/>
        </p:xfrm>
        <a:graphic>
          <a:graphicData uri="http://schemas.openxmlformats.org/presentationml/2006/ole">
            <mc:AlternateContent xmlns:mc="http://schemas.openxmlformats.org/markup-compatibility/2006">
              <mc:Choice xmlns:v="urn:schemas-microsoft-com:vml" Requires="v">
                <p:oleObj spid="_x0000_s138031" name="Worksheet" r:id="rId5" imgW="6486562" imgH="2314575" progId="Excel.Sheet.12">
                  <p:link updateAutomatic="1"/>
                </p:oleObj>
              </mc:Choice>
              <mc:Fallback>
                <p:oleObj name="Worksheet" r:id="rId5" imgW="6486562" imgH="2314575" progId="Excel.Sheet.12">
                  <p:link updateAutomatic="1"/>
                  <p:pic>
                    <p:nvPicPr>
                      <p:cNvPr id="0" name=""/>
                      <p:cNvPicPr/>
                      <p:nvPr/>
                    </p:nvPicPr>
                    <p:blipFill>
                      <a:blip r:embed="rId6"/>
                      <a:stretch>
                        <a:fillRect/>
                      </a:stretch>
                    </p:blipFill>
                    <p:spPr>
                      <a:xfrm>
                        <a:off x="157163" y="3673475"/>
                        <a:ext cx="659130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04591244"/>
              </p:ext>
            </p:extLst>
          </p:nvPr>
        </p:nvGraphicFramePr>
        <p:xfrm>
          <a:off x="161924" y="1150938"/>
          <a:ext cx="6591301" cy="2314575"/>
        </p:xfrm>
        <a:graphic>
          <a:graphicData uri="http://schemas.openxmlformats.org/presentationml/2006/ole">
            <mc:AlternateContent xmlns:mc="http://schemas.openxmlformats.org/markup-compatibility/2006">
              <mc:Choice xmlns:v="urn:schemas-microsoft-com:vml" Requires="v">
                <p:oleObj spid="_x0000_s138032"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61924" y="1150938"/>
                        <a:ext cx="6591301"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65403323"/>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8033"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17723</TotalTime>
  <Words>1119</Words>
  <Application>Microsoft Office PowerPoint</Application>
  <PresentationFormat>On-screen Show (4:3)</PresentationFormat>
  <Paragraphs>68</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3684</cp:revision>
  <cp:lastPrinted>2019-01-10T11:21:43Z</cp:lastPrinted>
  <dcterms:created xsi:type="dcterms:W3CDTF">2015-01-14T07:25:06Z</dcterms:created>
  <dcterms:modified xsi:type="dcterms:W3CDTF">2020-12-31T11:53:06Z</dcterms:modified>
</cp:coreProperties>
</file>